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27"/>
  </p:notesMasterIdLst>
  <p:sldIdLst>
    <p:sldId id="256" r:id="rId2"/>
    <p:sldId id="260" r:id="rId3"/>
    <p:sldId id="259" r:id="rId4"/>
    <p:sldId id="275" r:id="rId5"/>
    <p:sldId id="261" r:id="rId6"/>
    <p:sldId id="262" r:id="rId7"/>
    <p:sldId id="276" r:id="rId8"/>
    <p:sldId id="277" r:id="rId9"/>
    <p:sldId id="283" r:id="rId10"/>
    <p:sldId id="263" r:id="rId11"/>
    <p:sldId id="280" r:id="rId12"/>
    <p:sldId id="264" r:id="rId13"/>
    <p:sldId id="265" r:id="rId14"/>
    <p:sldId id="282" r:id="rId15"/>
    <p:sldId id="281" r:id="rId16"/>
    <p:sldId id="266" r:id="rId17"/>
    <p:sldId id="279" r:id="rId18"/>
    <p:sldId id="267" r:id="rId19"/>
    <p:sldId id="268" r:id="rId20"/>
    <p:sldId id="269" r:id="rId21"/>
    <p:sldId id="274" r:id="rId22"/>
    <p:sldId id="278" r:id="rId23"/>
    <p:sldId id="270" r:id="rId24"/>
    <p:sldId id="271" r:id="rId25"/>
    <p:sldId id="27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98"/>
    <p:restoredTop sz="94620"/>
  </p:normalViewPr>
  <p:slideViewPr>
    <p:cSldViewPr snapToGrid="0">
      <p:cViewPr varScale="1">
        <p:scale>
          <a:sx n="78" d="100"/>
          <a:sy n="78" d="100"/>
        </p:scale>
        <p:origin x="63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chary Daniels" userId="2400708c-0629-40a1-b7de-75a96f795c69" providerId="ADAL" clId="{270E2639-9FBA-49B0-AFCB-55223A85C205}"/>
    <pc:docChg chg="custSel modSld">
      <pc:chgData name="Zachary Daniels" userId="2400708c-0629-40a1-b7de-75a96f795c69" providerId="ADAL" clId="{270E2639-9FBA-49B0-AFCB-55223A85C205}" dt="2025-11-01T14:58:25.602" v="0" actId="1576"/>
      <pc:docMkLst>
        <pc:docMk/>
      </pc:docMkLst>
      <pc:sldChg chg="modSp mod">
        <pc:chgData name="Zachary Daniels" userId="2400708c-0629-40a1-b7de-75a96f795c69" providerId="ADAL" clId="{270E2639-9FBA-49B0-AFCB-55223A85C205}" dt="2025-11-01T14:58:25.602" v="0" actId="1576"/>
        <pc:sldMkLst>
          <pc:docMk/>
          <pc:sldMk cId="764401210" sldId="272"/>
        </pc:sldMkLst>
        <pc:spChg chg="mod">
          <ac:chgData name="Zachary Daniels" userId="2400708c-0629-40a1-b7de-75a96f795c69" providerId="ADAL" clId="{270E2639-9FBA-49B0-AFCB-55223A85C205}" dt="2025-11-01T14:58:25.602" v="0" actId="1576"/>
          <ac:spMkLst>
            <pc:docMk/>
            <pc:sldMk cId="764401210" sldId="272"/>
            <ac:spMk id="3" creationId="{2AA123DE-6A1B-6F8F-C94C-781A2814D027}"/>
          </ac:spMkLst>
        </pc:spChg>
      </pc:sldChg>
    </pc:docChg>
  </pc:docChgLst>
  <pc:docChgLst>
    <pc:chgData name="Zach Daniels" userId="3216aa258b15ce18" providerId="LiveId" clId="{747FA55F-F439-4A19-879E-478229FADBC9}"/>
    <pc:docChg chg="custSel modSld">
      <pc:chgData name="Zach Daniels" userId="3216aa258b15ce18" providerId="LiveId" clId="{747FA55F-F439-4A19-879E-478229FADBC9}" dt="2025-11-07T22:57:54.709" v="0" actId="20577"/>
      <pc:docMkLst>
        <pc:docMk/>
      </pc:docMkLst>
      <pc:sldChg chg="modSp mod">
        <pc:chgData name="Zach Daniels" userId="3216aa258b15ce18" providerId="LiveId" clId="{747FA55F-F439-4A19-879E-478229FADBC9}" dt="2025-11-07T22:57:54.709" v="0" actId="20577"/>
        <pc:sldMkLst>
          <pc:docMk/>
          <pc:sldMk cId="2319367536" sldId="266"/>
        </pc:sldMkLst>
        <pc:graphicFrameChg chg="modGraphic">
          <ac:chgData name="Zach Daniels" userId="3216aa258b15ce18" providerId="LiveId" clId="{747FA55F-F439-4A19-879E-478229FADBC9}" dt="2025-11-07T22:57:54.709" v="0" actId="20577"/>
          <ac:graphicFrameMkLst>
            <pc:docMk/>
            <pc:sldMk cId="2319367536" sldId="266"/>
            <ac:graphicFrameMk id="5" creationId="{5F04B740-E15A-B7EA-2980-65EA2B625EBB}"/>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E169E7-95F4-4B20-9324-9322A683C773}" type="doc">
      <dgm:prSet loTypeId="urn:microsoft.com/office/officeart/2018/2/layout/IconVerticalSolidList" loCatId="icon" qsTypeId="urn:microsoft.com/office/officeart/2005/8/quickstyle/simple1" qsCatId="simple" csTypeId="urn:microsoft.com/office/officeart/2018/5/colors/Iconchunking_neutralicontext_accent3_2" csCatId="accent3" phldr="1"/>
      <dgm:spPr/>
      <dgm:t>
        <a:bodyPr/>
        <a:lstStyle/>
        <a:p>
          <a:endParaRPr lang="en-US"/>
        </a:p>
      </dgm:t>
    </dgm:pt>
    <dgm:pt modelId="{21DA94AE-E17E-417C-A9AE-04B2EDB1C877}">
      <dgm:prSet/>
      <dgm:spPr/>
      <dgm:t>
        <a:bodyPr/>
        <a:lstStyle/>
        <a:p>
          <a:r>
            <a:rPr lang="en-US"/>
            <a:t>A Palindrome in music is a series of notes, a melody ,phrase, or entire work that sounds the same forwards and backwards.</a:t>
          </a:r>
        </a:p>
      </dgm:t>
    </dgm:pt>
    <dgm:pt modelId="{8195C7DC-D606-4984-A6F4-DB5B361EA588}" type="parTrans" cxnId="{79C2073F-9CA9-47DD-AB44-5EB84E41CFC6}">
      <dgm:prSet/>
      <dgm:spPr/>
      <dgm:t>
        <a:bodyPr/>
        <a:lstStyle/>
        <a:p>
          <a:endParaRPr lang="en-US"/>
        </a:p>
      </dgm:t>
    </dgm:pt>
    <dgm:pt modelId="{46B29492-03C5-4263-8354-1C490BF4E270}" type="sibTrans" cxnId="{79C2073F-9CA9-47DD-AB44-5EB84E41CFC6}">
      <dgm:prSet/>
      <dgm:spPr/>
      <dgm:t>
        <a:bodyPr/>
        <a:lstStyle/>
        <a:p>
          <a:endParaRPr lang="en-US"/>
        </a:p>
      </dgm:t>
    </dgm:pt>
    <dgm:pt modelId="{99CEA739-9292-4714-A4F5-1F0CB2347E8A}">
      <dgm:prSet/>
      <dgm:spPr/>
      <dgm:t>
        <a:bodyPr/>
        <a:lstStyle/>
        <a:p>
          <a:r>
            <a:rPr lang="en-US"/>
            <a:t>Serialism and 12-tone music often utilize the Retrograde of the prime row which, if heard immediately after, would create a palindrome effect.</a:t>
          </a:r>
        </a:p>
      </dgm:t>
    </dgm:pt>
    <dgm:pt modelId="{E560D624-2D3B-41CF-B8DD-7D7A0D81C88B}" type="parTrans" cxnId="{E8ABE56C-5CD7-495A-9038-BBCBE597C696}">
      <dgm:prSet/>
      <dgm:spPr/>
      <dgm:t>
        <a:bodyPr/>
        <a:lstStyle/>
        <a:p>
          <a:endParaRPr lang="en-US"/>
        </a:p>
      </dgm:t>
    </dgm:pt>
    <dgm:pt modelId="{6E93CE16-BE4F-44AF-A895-08F827D3EFA9}" type="sibTrans" cxnId="{E8ABE56C-5CD7-495A-9038-BBCBE597C696}">
      <dgm:prSet/>
      <dgm:spPr/>
      <dgm:t>
        <a:bodyPr/>
        <a:lstStyle/>
        <a:p>
          <a:endParaRPr lang="en-US"/>
        </a:p>
      </dgm:t>
    </dgm:pt>
    <dgm:pt modelId="{C226FE8A-2D4F-4A1E-BFDE-4C0623F415E7}">
      <dgm:prSet/>
      <dgm:spPr/>
      <dgm:t>
        <a:bodyPr/>
        <a:lstStyle/>
        <a:p>
          <a:r>
            <a:rPr lang="en-US"/>
            <a:t>This music all would feature some sort of middle-point after which the musical content is presented in reverse. Many call this the middle point or turning point. I propose a new term to more succinctly discuss the forms.</a:t>
          </a:r>
        </a:p>
      </dgm:t>
    </dgm:pt>
    <dgm:pt modelId="{9F29D8FC-F48C-4E6C-96AC-2AFCE07418F2}" type="parTrans" cxnId="{36337D82-040F-4A7E-B181-60AB2DC46A88}">
      <dgm:prSet/>
      <dgm:spPr/>
      <dgm:t>
        <a:bodyPr/>
        <a:lstStyle/>
        <a:p>
          <a:endParaRPr lang="en-US"/>
        </a:p>
      </dgm:t>
    </dgm:pt>
    <dgm:pt modelId="{3A5A423D-2776-49A5-AD59-DF66C7011B99}" type="sibTrans" cxnId="{36337D82-040F-4A7E-B181-60AB2DC46A88}">
      <dgm:prSet/>
      <dgm:spPr/>
      <dgm:t>
        <a:bodyPr/>
        <a:lstStyle/>
        <a:p>
          <a:endParaRPr lang="en-US"/>
        </a:p>
      </dgm:t>
    </dgm:pt>
    <dgm:pt modelId="{FC21A6D1-0BC2-43D9-9F48-D66E422318EE}" type="pres">
      <dgm:prSet presAssocID="{E8E169E7-95F4-4B20-9324-9322A683C773}" presName="root" presStyleCnt="0">
        <dgm:presLayoutVars>
          <dgm:dir/>
          <dgm:resizeHandles val="exact"/>
        </dgm:presLayoutVars>
      </dgm:prSet>
      <dgm:spPr/>
    </dgm:pt>
    <dgm:pt modelId="{FD34A806-6293-4943-ABF1-55A61576259E}" type="pres">
      <dgm:prSet presAssocID="{21DA94AE-E17E-417C-A9AE-04B2EDB1C877}" presName="compNode" presStyleCnt="0"/>
      <dgm:spPr/>
    </dgm:pt>
    <dgm:pt modelId="{72A9BFA5-8DC3-4B61-800B-DACC993BBF46}" type="pres">
      <dgm:prSet presAssocID="{21DA94AE-E17E-417C-A9AE-04B2EDB1C877}" presName="bgRect" presStyleLbl="bgShp" presStyleIdx="0" presStyleCnt="3"/>
      <dgm:spPr/>
    </dgm:pt>
    <dgm:pt modelId="{9EE3C998-B2FD-4F51-AAAF-1E4C760E2EB2}" type="pres">
      <dgm:prSet presAssocID="{21DA94AE-E17E-417C-A9AE-04B2EDB1C87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usic Notes"/>
        </a:ext>
      </dgm:extLst>
    </dgm:pt>
    <dgm:pt modelId="{0971F352-4513-4ACA-B2E2-0A6FABF8FA2D}" type="pres">
      <dgm:prSet presAssocID="{21DA94AE-E17E-417C-A9AE-04B2EDB1C877}" presName="spaceRect" presStyleCnt="0"/>
      <dgm:spPr/>
    </dgm:pt>
    <dgm:pt modelId="{B724748F-5DA8-4B64-A738-A482FAFD99BD}" type="pres">
      <dgm:prSet presAssocID="{21DA94AE-E17E-417C-A9AE-04B2EDB1C877}" presName="parTx" presStyleLbl="revTx" presStyleIdx="0" presStyleCnt="3">
        <dgm:presLayoutVars>
          <dgm:chMax val="0"/>
          <dgm:chPref val="0"/>
        </dgm:presLayoutVars>
      </dgm:prSet>
      <dgm:spPr/>
    </dgm:pt>
    <dgm:pt modelId="{C8819752-AE7D-490B-9274-499BE0766BDC}" type="pres">
      <dgm:prSet presAssocID="{46B29492-03C5-4263-8354-1C490BF4E270}" presName="sibTrans" presStyleCnt="0"/>
      <dgm:spPr/>
    </dgm:pt>
    <dgm:pt modelId="{8EC766D5-E108-4772-A197-00910E0EE911}" type="pres">
      <dgm:prSet presAssocID="{99CEA739-9292-4714-A4F5-1F0CB2347E8A}" presName="compNode" presStyleCnt="0"/>
      <dgm:spPr/>
    </dgm:pt>
    <dgm:pt modelId="{E7A425AE-93CD-4C5B-8DAA-0E769D704BDD}" type="pres">
      <dgm:prSet presAssocID="{99CEA739-9292-4714-A4F5-1F0CB2347E8A}" presName="bgRect" presStyleLbl="bgShp" presStyleIdx="1" presStyleCnt="3"/>
      <dgm:spPr/>
    </dgm:pt>
    <dgm:pt modelId="{F4FFED9E-57DB-4907-B6AA-60E71D9FB299}" type="pres">
      <dgm:prSet presAssocID="{99CEA739-9292-4714-A4F5-1F0CB2347E8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um Set"/>
        </a:ext>
      </dgm:extLst>
    </dgm:pt>
    <dgm:pt modelId="{B02C0F0C-80BF-440F-8A3A-7FD45F0ECA79}" type="pres">
      <dgm:prSet presAssocID="{99CEA739-9292-4714-A4F5-1F0CB2347E8A}" presName="spaceRect" presStyleCnt="0"/>
      <dgm:spPr/>
    </dgm:pt>
    <dgm:pt modelId="{49401E92-60B6-4A94-9489-B4B3DB9F290E}" type="pres">
      <dgm:prSet presAssocID="{99CEA739-9292-4714-A4F5-1F0CB2347E8A}" presName="parTx" presStyleLbl="revTx" presStyleIdx="1" presStyleCnt="3">
        <dgm:presLayoutVars>
          <dgm:chMax val="0"/>
          <dgm:chPref val="0"/>
        </dgm:presLayoutVars>
      </dgm:prSet>
      <dgm:spPr/>
    </dgm:pt>
    <dgm:pt modelId="{3AE23DE1-9063-48B2-ACC7-B829C437EC85}" type="pres">
      <dgm:prSet presAssocID="{6E93CE16-BE4F-44AF-A895-08F827D3EFA9}" presName="sibTrans" presStyleCnt="0"/>
      <dgm:spPr/>
    </dgm:pt>
    <dgm:pt modelId="{1AB5EC1D-C948-474E-8022-F58364A11EBB}" type="pres">
      <dgm:prSet presAssocID="{C226FE8A-2D4F-4A1E-BFDE-4C0623F415E7}" presName="compNode" presStyleCnt="0"/>
      <dgm:spPr/>
    </dgm:pt>
    <dgm:pt modelId="{BE01A64B-D47B-4D16-9B79-1C5E3409AEF8}" type="pres">
      <dgm:prSet presAssocID="{C226FE8A-2D4F-4A1E-BFDE-4C0623F415E7}" presName="bgRect" presStyleLbl="bgShp" presStyleIdx="2" presStyleCnt="3"/>
      <dgm:spPr/>
    </dgm:pt>
    <dgm:pt modelId="{DA73C691-707E-43BB-B50C-21271CA24FD4}" type="pres">
      <dgm:prSet presAssocID="{C226FE8A-2D4F-4A1E-BFDE-4C0623F415E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eble clef"/>
        </a:ext>
      </dgm:extLst>
    </dgm:pt>
    <dgm:pt modelId="{F742D76D-801F-413B-ACF6-60BC72FED452}" type="pres">
      <dgm:prSet presAssocID="{C226FE8A-2D4F-4A1E-BFDE-4C0623F415E7}" presName="spaceRect" presStyleCnt="0"/>
      <dgm:spPr/>
    </dgm:pt>
    <dgm:pt modelId="{AB77CFB5-2AF5-423D-9755-303F0B371CEA}" type="pres">
      <dgm:prSet presAssocID="{C226FE8A-2D4F-4A1E-BFDE-4C0623F415E7}" presName="parTx" presStyleLbl="revTx" presStyleIdx="2" presStyleCnt="3">
        <dgm:presLayoutVars>
          <dgm:chMax val="0"/>
          <dgm:chPref val="0"/>
        </dgm:presLayoutVars>
      </dgm:prSet>
      <dgm:spPr/>
    </dgm:pt>
  </dgm:ptLst>
  <dgm:cxnLst>
    <dgm:cxn modelId="{8D551E3D-A727-4CFE-9527-6DE8ABB32D78}" type="presOf" srcId="{C226FE8A-2D4F-4A1E-BFDE-4C0623F415E7}" destId="{AB77CFB5-2AF5-423D-9755-303F0B371CEA}" srcOrd="0" destOrd="0" presId="urn:microsoft.com/office/officeart/2018/2/layout/IconVerticalSolidList"/>
    <dgm:cxn modelId="{79C2073F-9CA9-47DD-AB44-5EB84E41CFC6}" srcId="{E8E169E7-95F4-4B20-9324-9322A683C773}" destId="{21DA94AE-E17E-417C-A9AE-04B2EDB1C877}" srcOrd="0" destOrd="0" parTransId="{8195C7DC-D606-4984-A6F4-DB5B361EA588}" sibTransId="{46B29492-03C5-4263-8354-1C490BF4E270}"/>
    <dgm:cxn modelId="{E8ABE56C-5CD7-495A-9038-BBCBE597C696}" srcId="{E8E169E7-95F4-4B20-9324-9322A683C773}" destId="{99CEA739-9292-4714-A4F5-1F0CB2347E8A}" srcOrd="1" destOrd="0" parTransId="{E560D624-2D3B-41CF-B8DD-7D7A0D81C88B}" sibTransId="{6E93CE16-BE4F-44AF-A895-08F827D3EFA9}"/>
    <dgm:cxn modelId="{36337D82-040F-4A7E-B181-60AB2DC46A88}" srcId="{E8E169E7-95F4-4B20-9324-9322A683C773}" destId="{C226FE8A-2D4F-4A1E-BFDE-4C0623F415E7}" srcOrd="2" destOrd="0" parTransId="{9F29D8FC-F48C-4E6C-96AC-2AFCE07418F2}" sibTransId="{3A5A423D-2776-49A5-AD59-DF66C7011B99}"/>
    <dgm:cxn modelId="{E123D690-C0C0-41F1-93F6-2FA9418E921D}" type="presOf" srcId="{21DA94AE-E17E-417C-A9AE-04B2EDB1C877}" destId="{B724748F-5DA8-4B64-A738-A482FAFD99BD}" srcOrd="0" destOrd="0" presId="urn:microsoft.com/office/officeart/2018/2/layout/IconVerticalSolidList"/>
    <dgm:cxn modelId="{C4116994-9676-4EE0-ADC7-02058B1F8628}" type="presOf" srcId="{99CEA739-9292-4714-A4F5-1F0CB2347E8A}" destId="{49401E92-60B6-4A94-9489-B4B3DB9F290E}" srcOrd="0" destOrd="0" presId="urn:microsoft.com/office/officeart/2018/2/layout/IconVerticalSolidList"/>
    <dgm:cxn modelId="{4117C4A7-1A4B-47EE-9BB5-F9E03D44AE64}" type="presOf" srcId="{E8E169E7-95F4-4B20-9324-9322A683C773}" destId="{FC21A6D1-0BC2-43D9-9F48-D66E422318EE}" srcOrd="0" destOrd="0" presId="urn:microsoft.com/office/officeart/2018/2/layout/IconVerticalSolidList"/>
    <dgm:cxn modelId="{D64944BA-63AB-483E-AAAC-FE0FB420A7B9}" type="presParOf" srcId="{FC21A6D1-0BC2-43D9-9F48-D66E422318EE}" destId="{FD34A806-6293-4943-ABF1-55A61576259E}" srcOrd="0" destOrd="0" presId="urn:microsoft.com/office/officeart/2018/2/layout/IconVerticalSolidList"/>
    <dgm:cxn modelId="{F477CE95-9B62-4192-B92F-F22F7871B0F7}" type="presParOf" srcId="{FD34A806-6293-4943-ABF1-55A61576259E}" destId="{72A9BFA5-8DC3-4B61-800B-DACC993BBF46}" srcOrd="0" destOrd="0" presId="urn:microsoft.com/office/officeart/2018/2/layout/IconVerticalSolidList"/>
    <dgm:cxn modelId="{E56F79F5-9B89-4E98-B059-F5ADE560F3B6}" type="presParOf" srcId="{FD34A806-6293-4943-ABF1-55A61576259E}" destId="{9EE3C998-B2FD-4F51-AAAF-1E4C760E2EB2}" srcOrd="1" destOrd="0" presId="urn:microsoft.com/office/officeart/2018/2/layout/IconVerticalSolidList"/>
    <dgm:cxn modelId="{BB969B19-85AD-46E1-AB79-3AD86E351D9B}" type="presParOf" srcId="{FD34A806-6293-4943-ABF1-55A61576259E}" destId="{0971F352-4513-4ACA-B2E2-0A6FABF8FA2D}" srcOrd="2" destOrd="0" presId="urn:microsoft.com/office/officeart/2018/2/layout/IconVerticalSolidList"/>
    <dgm:cxn modelId="{509DFCBB-344E-4F5C-A2FE-1D95B100DD42}" type="presParOf" srcId="{FD34A806-6293-4943-ABF1-55A61576259E}" destId="{B724748F-5DA8-4B64-A738-A482FAFD99BD}" srcOrd="3" destOrd="0" presId="urn:microsoft.com/office/officeart/2018/2/layout/IconVerticalSolidList"/>
    <dgm:cxn modelId="{31E20F50-721D-4A6A-ABE3-341FAC161075}" type="presParOf" srcId="{FC21A6D1-0BC2-43D9-9F48-D66E422318EE}" destId="{C8819752-AE7D-490B-9274-499BE0766BDC}" srcOrd="1" destOrd="0" presId="urn:microsoft.com/office/officeart/2018/2/layout/IconVerticalSolidList"/>
    <dgm:cxn modelId="{6AF28013-E17D-4905-AF6E-5C8E9FED5A68}" type="presParOf" srcId="{FC21A6D1-0BC2-43D9-9F48-D66E422318EE}" destId="{8EC766D5-E108-4772-A197-00910E0EE911}" srcOrd="2" destOrd="0" presId="urn:microsoft.com/office/officeart/2018/2/layout/IconVerticalSolidList"/>
    <dgm:cxn modelId="{524F66BB-79CD-4CE9-A180-7E0EDA4C065A}" type="presParOf" srcId="{8EC766D5-E108-4772-A197-00910E0EE911}" destId="{E7A425AE-93CD-4C5B-8DAA-0E769D704BDD}" srcOrd="0" destOrd="0" presId="urn:microsoft.com/office/officeart/2018/2/layout/IconVerticalSolidList"/>
    <dgm:cxn modelId="{BF0264D0-04A2-4835-BF1D-53F6E0DE63A2}" type="presParOf" srcId="{8EC766D5-E108-4772-A197-00910E0EE911}" destId="{F4FFED9E-57DB-4907-B6AA-60E71D9FB299}" srcOrd="1" destOrd="0" presId="urn:microsoft.com/office/officeart/2018/2/layout/IconVerticalSolidList"/>
    <dgm:cxn modelId="{A8F20F60-5C6E-4EDA-BD23-3EFF1F1044D0}" type="presParOf" srcId="{8EC766D5-E108-4772-A197-00910E0EE911}" destId="{B02C0F0C-80BF-440F-8A3A-7FD45F0ECA79}" srcOrd="2" destOrd="0" presId="urn:microsoft.com/office/officeart/2018/2/layout/IconVerticalSolidList"/>
    <dgm:cxn modelId="{247FBCDC-FC48-4C35-8855-93AB4A579142}" type="presParOf" srcId="{8EC766D5-E108-4772-A197-00910E0EE911}" destId="{49401E92-60B6-4A94-9489-B4B3DB9F290E}" srcOrd="3" destOrd="0" presId="urn:microsoft.com/office/officeart/2018/2/layout/IconVerticalSolidList"/>
    <dgm:cxn modelId="{4154816B-D006-4043-A090-F5ADA414469B}" type="presParOf" srcId="{FC21A6D1-0BC2-43D9-9F48-D66E422318EE}" destId="{3AE23DE1-9063-48B2-ACC7-B829C437EC85}" srcOrd="3" destOrd="0" presId="urn:microsoft.com/office/officeart/2018/2/layout/IconVerticalSolidList"/>
    <dgm:cxn modelId="{E5BE7798-7C72-441A-93E9-7DC014BADACE}" type="presParOf" srcId="{FC21A6D1-0BC2-43D9-9F48-D66E422318EE}" destId="{1AB5EC1D-C948-474E-8022-F58364A11EBB}" srcOrd="4" destOrd="0" presId="urn:microsoft.com/office/officeart/2018/2/layout/IconVerticalSolidList"/>
    <dgm:cxn modelId="{08E3C48F-4B26-4569-8C52-9418CFA258BF}" type="presParOf" srcId="{1AB5EC1D-C948-474E-8022-F58364A11EBB}" destId="{BE01A64B-D47B-4D16-9B79-1C5E3409AEF8}" srcOrd="0" destOrd="0" presId="urn:microsoft.com/office/officeart/2018/2/layout/IconVerticalSolidList"/>
    <dgm:cxn modelId="{BA9D57E3-B48F-40A0-8CAA-AB41A6FC6CBA}" type="presParOf" srcId="{1AB5EC1D-C948-474E-8022-F58364A11EBB}" destId="{DA73C691-707E-43BB-B50C-21271CA24FD4}" srcOrd="1" destOrd="0" presId="urn:microsoft.com/office/officeart/2018/2/layout/IconVerticalSolidList"/>
    <dgm:cxn modelId="{91CB2533-36A8-4239-8349-8B77CB87A194}" type="presParOf" srcId="{1AB5EC1D-C948-474E-8022-F58364A11EBB}" destId="{F742D76D-801F-413B-ACF6-60BC72FED452}" srcOrd="2" destOrd="0" presId="urn:microsoft.com/office/officeart/2018/2/layout/IconVerticalSolidList"/>
    <dgm:cxn modelId="{E7AA091B-4484-404B-B0D4-6DE3C8AC4A3E}" type="presParOf" srcId="{1AB5EC1D-C948-474E-8022-F58364A11EBB}" destId="{AB77CFB5-2AF5-423D-9755-303F0B371CE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9D6BAF-0E15-4624-A0E7-E4FCD66CE214}" type="doc">
      <dgm:prSet loTypeId="urn:microsoft.com/office/officeart/2005/8/layout/hierarchy1" loCatId="hierarchy" qsTypeId="urn:microsoft.com/office/officeart/2005/8/quickstyle/simple4" qsCatId="simple" csTypeId="urn:microsoft.com/office/officeart/2005/8/colors/accent3_2" csCatId="accent3"/>
      <dgm:spPr/>
      <dgm:t>
        <a:bodyPr/>
        <a:lstStyle/>
        <a:p>
          <a:endParaRPr lang="en-US"/>
        </a:p>
      </dgm:t>
    </dgm:pt>
    <dgm:pt modelId="{46765AA8-6BD7-4A95-A719-7EA4915B8BEC}">
      <dgm:prSet/>
      <dgm:spPr/>
      <dgm:t>
        <a:bodyPr/>
        <a:lstStyle/>
        <a:p>
          <a:r>
            <a:rPr lang="en-US" dirty="0"/>
            <a:t>A </a:t>
          </a:r>
          <a:r>
            <a:rPr lang="en-US" i="1" dirty="0"/>
            <a:t>Palindromic Melody</a:t>
          </a:r>
          <a:r>
            <a:rPr lang="en-US" dirty="0"/>
            <a:t> is a melody that is a palindrome.</a:t>
          </a:r>
        </a:p>
      </dgm:t>
    </dgm:pt>
    <dgm:pt modelId="{A725CDE0-5C25-4F16-AC9F-346E1BB8BA20}" type="parTrans" cxnId="{707ADC17-AF09-4453-B60F-939344424A39}">
      <dgm:prSet/>
      <dgm:spPr/>
      <dgm:t>
        <a:bodyPr/>
        <a:lstStyle/>
        <a:p>
          <a:endParaRPr lang="en-US"/>
        </a:p>
      </dgm:t>
    </dgm:pt>
    <dgm:pt modelId="{7B567CB6-A89A-46A0-9944-C76CA7F95016}" type="sibTrans" cxnId="{707ADC17-AF09-4453-B60F-939344424A39}">
      <dgm:prSet/>
      <dgm:spPr/>
      <dgm:t>
        <a:bodyPr/>
        <a:lstStyle/>
        <a:p>
          <a:endParaRPr lang="en-US"/>
        </a:p>
      </dgm:t>
    </dgm:pt>
    <dgm:pt modelId="{A4688E1D-5461-4422-99B8-6B5C066B1FEA}">
      <dgm:prSet/>
      <dgm:spPr/>
      <dgm:t>
        <a:bodyPr/>
        <a:lstStyle/>
        <a:p>
          <a:r>
            <a:rPr lang="en-US"/>
            <a:t>Such melodies may be standalone, act in juxtaposition with a bass-line, or act with static or unrelated harmonies underneath.</a:t>
          </a:r>
        </a:p>
      </dgm:t>
    </dgm:pt>
    <dgm:pt modelId="{B53DF7D2-457C-42C6-830C-D7636628EDDB}" type="parTrans" cxnId="{6F2754CF-5FAB-4CA4-9E28-F22DCC89591E}">
      <dgm:prSet/>
      <dgm:spPr/>
      <dgm:t>
        <a:bodyPr/>
        <a:lstStyle/>
        <a:p>
          <a:endParaRPr lang="en-US"/>
        </a:p>
      </dgm:t>
    </dgm:pt>
    <dgm:pt modelId="{F94DF2ED-2281-4CDE-859B-5B1BD565024D}" type="sibTrans" cxnId="{6F2754CF-5FAB-4CA4-9E28-F22DCC89591E}">
      <dgm:prSet/>
      <dgm:spPr/>
      <dgm:t>
        <a:bodyPr/>
        <a:lstStyle/>
        <a:p>
          <a:endParaRPr lang="en-US"/>
        </a:p>
      </dgm:t>
    </dgm:pt>
    <dgm:pt modelId="{7E29E133-DB32-3248-B4D6-B74627A5A356}" type="pres">
      <dgm:prSet presAssocID="{329D6BAF-0E15-4624-A0E7-E4FCD66CE214}" presName="hierChild1" presStyleCnt="0">
        <dgm:presLayoutVars>
          <dgm:chPref val="1"/>
          <dgm:dir/>
          <dgm:animOne val="branch"/>
          <dgm:animLvl val="lvl"/>
          <dgm:resizeHandles/>
        </dgm:presLayoutVars>
      </dgm:prSet>
      <dgm:spPr/>
    </dgm:pt>
    <dgm:pt modelId="{20601A02-95C3-ED41-8C0B-246012CAAF09}" type="pres">
      <dgm:prSet presAssocID="{46765AA8-6BD7-4A95-A719-7EA4915B8BEC}" presName="hierRoot1" presStyleCnt="0"/>
      <dgm:spPr/>
    </dgm:pt>
    <dgm:pt modelId="{9604915F-2CCA-F94F-94BA-C4B85FF91885}" type="pres">
      <dgm:prSet presAssocID="{46765AA8-6BD7-4A95-A719-7EA4915B8BEC}" presName="composite" presStyleCnt="0"/>
      <dgm:spPr/>
    </dgm:pt>
    <dgm:pt modelId="{140B0C5F-6A1F-7442-BB29-F38E2E24993A}" type="pres">
      <dgm:prSet presAssocID="{46765AA8-6BD7-4A95-A719-7EA4915B8BEC}" presName="background" presStyleLbl="node0" presStyleIdx="0" presStyleCnt="2"/>
      <dgm:spPr/>
    </dgm:pt>
    <dgm:pt modelId="{7D3EA230-665D-9441-97AA-6E454BF8C7D9}" type="pres">
      <dgm:prSet presAssocID="{46765AA8-6BD7-4A95-A719-7EA4915B8BEC}" presName="text" presStyleLbl="fgAcc0" presStyleIdx="0" presStyleCnt="2">
        <dgm:presLayoutVars>
          <dgm:chPref val="3"/>
        </dgm:presLayoutVars>
      </dgm:prSet>
      <dgm:spPr/>
    </dgm:pt>
    <dgm:pt modelId="{4C487068-2828-EE40-B929-8BC66B363CE9}" type="pres">
      <dgm:prSet presAssocID="{46765AA8-6BD7-4A95-A719-7EA4915B8BEC}" presName="hierChild2" presStyleCnt="0"/>
      <dgm:spPr/>
    </dgm:pt>
    <dgm:pt modelId="{28EBFFE7-C753-DA49-9226-6A4C906E915E}" type="pres">
      <dgm:prSet presAssocID="{A4688E1D-5461-4422-99B8-6B5C066B1FEA}" presName="hierRoot1" presStyleCnt="0"/>
      <dgm:spPr/>
    </dgm:pt>
    <dgm:pt modelId="{C72831E2-3235-E24B-8695-EC3D0ED17E70}" type="pres">
      <dgm:prSet presAssocID="{A4688E1D-5461-4422-99B8-6B5C066B1FEA}" presName="composite" presStyleCnt="0"/>
      <dgm:spPr/>
    </dgm:pt>
    <dgm:pt modelId="{0746D0F1-C7C2-E746-A0A0-1ACE71DB1E63}" type="pres">
      <dgm:prSet presAssocID="{A4688E1D-5461-4422-99B8-6B5C066B1FEA}" presName="background" presStyleLbl="node0" presStyleIdx="1" presStyleCnt="2"/>
      <dgm:spPr/>
    </dgm:pt>
    <dgm:pt modelId="{51024B24-672F-7848-A1A0-9397E7BE3B9A}" type="pres">
      <dgm:prSet presAssocID="{A4688E1D-5461-4422-99B8-6B5C066B1FEA}" presName="text" presStyleLbl="fgAcc0" presStyleIdx="1" presStyleCnt="2">
        <dgm:presLayoutVars>
          <dgm:chPref val="3"/>
        </dgm:presLayoutVars>
      </dgm:prSet>
      <dgm:spPr/>
    </dgm:pt>
    <dgm:pt modelId="{8FC398EC-00CC-D342-B9D4-CC3D38419E54}" type="pres">
      <dgm:prSet presAssocID="{A4688E1D-5461-4422-99B8-6B5C066B1FEA}" presName="hierChild2" presStyleCnt="0"/>
      <dgm:spPr/>
    </dgm:pt>
  </dgm:ptLst>
  <dgm:cxnLst>
    <dgm:cxn modelId="{FB94650C-BFF7-CE42-A6F6-D0A8F781A001}" type="presOf" srcId="{A4688E1D-5461-4422-99B8-6B5C066B1FEA}" destId="{51024B24-672F-7848-A1A0-9397E7BE3B9A}" srcOrd="0" destOrd="0" presId="urn:microsoft.com/office/officeart/2005/8/layout/hierarchy1"/>
    <dgm:cxn modelId="{707ADC17-AF09-4453-B60F-939344424A39}" srcId="{329D6BAF-0E15-4624-A0E7-E4FCD66CE214}" destId="{46765AA8-6BD7-4A95-A719-7EA4915B8BEC}" srcOrd="0" destOrd="0" parTransId="{A725CDE0-5C25-4F16-AC9F-346E1BB8BA20}" sibTransId="{7B567CB6-A89A-46A0-9944-C76CA7F95016}"/>
    <dgm:cxn modelId="{23080E4C-D094-534D-A319-071F0D3A6C35}" type="presOf" srcId="{329D6BAF-0E15-4624-A0E7-E4FCD66CE214}" destId="{7E29E133-DB32-3248-B4D6-B74627A5A356}" srcOrd="0" destOrd="0" presId="urn:microsoft.com/office/officeart/2005/8/layout/hierarchy1"/>
    <dgm:cxn modelId="{6F2754CF-5FAB-4CA4-9E28-F22DCC89591E}" srcId="{329D6BAF-0E15-4624-A0E7-E4FCD66CE214}" destId="{A4688E1D-5461-4422-99B8-6B5C066B1FEA}" srcOrd="1" destOrd="0" parTransId="{B53DF7D2-457C-42C6-830C-D7636628EDDB}" sibTransId="{F94DF2ED-2281-4CDE-859B-5B1BD565024D}"/>
    <dgm:cxn modelId="{114F29F0-F07A-4B42-8961-47B4D43BA1D8}" type="presOf" srcId="{46765AA8-6BD7-4A95-A719-7EA4915B8BEC}" destId="{7D3EA230-665D-9441-97AA-6E454BF8C7D9}" srcOrd="0" destOrd="0" presId="urn:microsoft.com/office/officeart/2005/8/layout/hierarchy1"/>
    <dgm:cxn modelId="{BC4FA6F3-43CA-E54A-93FC-F034CE59EC5A}" type="presParOf" srcId="{7E29E133-DB32-3248-B4D6-B74627A5A356}" destId="{20601A02-95C3-ED41-8C0B-246012CAAF09}" srcOrd="0" destOrd="0" presId="urn:microsoft.com/office/officeart/2005/8/layout/hierarchy1"/>
    <dgm:cxn modelId="{07A2C02F-5F0A-CA4C-9184-48B942547AE5}" type="presParOf" srcId="{20601A02-95C3-ED41-8C0B-246012CAAF09}" destId="{9604915F-2CCA-F94F-94BA-C4B85FF91885}" srcOrd="0" destOrd="0" presId="urn:microsoft.com/office/officeart/2005/8/layout/hierarchy1"/>
    <dgm:cxn modelId="{B522A52A-15D5-C343-B9B2-F3523CB98BD4}" type="presParOf" srcId="{9604915F-2CCA-F94F-94BA-C4B85FF91885}" destId="{140B0C5F-6A1F-7442-BB29-F38E2E24993A}" srcOrd="0" destOrd="0" presId="urn:microsoft.com/office/officeart/2005/8/layout/hierarchy1"/>
    <dgm:cxn modelId="{744E19D9-E794-EC42-B9A5-467D2CBED45A}" type="presParOf" srcId="{9604915F-2CCA-F94F-94BA-C4B85FF91885}" destId="{7D3EA230-665D-9441-97AA-6E454BF8C7D9}" srcOrd="1" destOrd="0" presId="urn:microsoft.com/office/officeart/2005/8/layout/hierarchy1"/>
    <dgm:cxn modelId="{36F1B0DA-0FF5-3842-8B79-C0AAE8D6422D}" type="presParOf" srcId="{20601A02-95C3-ED41-8C0B-246012CAAF09}" destId="{4C487068-2828-EE40-B929-8BC66B363CE9}" srcOrd="1" destOrd="0" presId="urn:microsoft.com/office/officeart/2005/8/layout/hierarchy1"/>
    <dgm:cxn modelId="{6869EC97-2AAF-9E4C-BC7F-D847959C71EB}" type="presParOf" srcId="{7E29E133-DB32-3248-B4D6-B74627A5A356}" destId="{28EBFFE7-C753-DA49-9226-6A4C906E915E}" srcOrd="1" destOrd="0" presId="urn:microsoft.com/office/officeart/2005/8/layout/hierarchy1"/>
    <dgm:cxn modelId="{E57B3F25-2FDF-BE41-88DF-888CCE531FFC}" type="presParOf" srcId="{28EBFFE7-C753-DA49-9226-6A4C906E915E}" destId="{C72831E2-3235-E24B-8695-EC3D0ED17E70}" srcOrd="0" destOrd="0" presId="urn:microsoft.com/office/officeart/2005/8/layout/hierarchy1"/>
    <dgm:cxn modelId="{D768B937-2E07-FD45-803F-00314893E92F}" type="presParOf" srcId="{C72831E2-3235-E24B-8695-EC3D0ED17E70}" destId="{0746D0F1-C7C2-E746-A0A0-1ACE71DB1E63}" srcOrd="0" destOrd="0" presId="urn:microsoft.com/office/officeart/2005/8/layout/hierarchy1"/>
    <dgm:cxn modelId="{09F429DB-2CBA-5F45-8E65-0BB7F023E84E}" type="presParOf" srcId="{C72831E2-3235-E24B-8695-EC3D0ED17E70}" destId="{51024B24-672F-7848-A1A0-9397E7BE3B9A}" srcOrd="1" destOrd="0" presId="urn:microsoft.com/office/officeart/2005/8/layout/hierarchy1"/>
    <dgm:cxn modelId="{F53612CA-B656-6C46-AB39-38337E28310C}" type="presParOf" srcId="{28EBFFE7-C753-DA49-9226-6A4C906E915E}" destId="{8FC398EC-00CC-D342-B9D4-CC3D38419E5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CFDED7-88D3-418A-A517-F0430C4A417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7DD2CF8-2E19-4CD7-8B29-F411883847A7}">
      <dgm:prSet/>
      <dgm:spPr/>
      <dgm:t>
        <a:bodyPr/>
        <a:lstStyle/>
        <a:p>
          <a:r>
            <a:rPr lang="en-US" dirty="0"/>
            <a:t>If the </a:t>
          </a:r>
          <a:r>
            <a:rPr lang="en-US" i="1" dirty="0"/>
            <a:t>notational granularity</a:t>
          </a:r>
          <a:r>
            <a:rPr lang="en-US" dirty="0"/>
            <a:t> is too large, we don’t get much of a palindrome effect. As an example of this, if we were to create a palindrome with a grain length of 20-30 seconds we could begin to call certain forms such as simple ternary a palindrome.</a:t>
          </a:r>
        </a:p>
      </dgm:t>
    </dgm:pt>
    <dgm:pt modelId="{713E9163-ED95-4A5D-97C0-BC1C39C977B2}" type="parTrans" cxnId="{05AB719A-6968-4101-92AE-97AF3860C23B}">
      <dgm:prSet/>
      <dgm:spPr/>
      <dgm:t>
        <a:bodyPr/>
        <a:lstStyle/>
        <a:p>
          <a:endParaRPr lang="en-US"/>
        </a:p>
      </dgm:t>
    </dgm:pt>
    <dgm:pt modelId="{8B05559C-F409-4D5A-9333-B079065E8116}" type="sibTrans" cxnId="{05AB719A-6968-4101-92AE-97AF3860C23B}">
      <dgm:prSet/>
      <dgm:spPr/>
      <dgm:t>
        <a:bodyPr/>
        <a:lstStyle/>
        <a:p>
          <a:endParaRPr lang="en-US"/>
        </a:p>
      </dgm:t>
    </dgm:pt>
    <dgm:pt modelId="{0B6E7131-B4CE-4DED-857F-5C2EFADB08A5}">
      <dgm:prSet/>
      <dgm:spPr/>
      <dgm:t>
        <a:bodyPr/>
        <a:lstStyle/>
        <a:p>
          <a:r>
            <a:rPr lang="en-US"/>
            <a:t>Ideally grain-lengths should not exceed half a second, or a single note value in the case of longer held notes.</a:t>
          </a:r>
        </a:p>
      </dgm:t>
    </dgm:pt>
    <dgm:pt modelId="{856DB484-1F71-4489-A3C9-74F5D63150B5}" type="parTrans" cxnId="{ADCDE718-8879-44A7-9CBE-AC11F11BCB6A}">
      <dgm:prSet/>
      <dgm:spPr/>
      <dgm:t>
        <a:bodyPr/>
        <a:lstStyle/>
        <a:p>
          <a:endParaRPr lang="en-US"/>
        </a:p>
      </dgm:t>
    </dgm:pt>
    <dgm:pt modelId="{16583DB6-A3E5-4A8D-9DDA-79F81E0FC356}" type="sibTrans" cxnId="{ADCDE718-8879-44A7-9CBE-AC11F11BCB6A}">
      <dgm:prSet/>
      <dgm:spPr/>
      <dgm:t>
        <a:bodyPr/>
        <a:lstStyle/>
        <a:p>
          <a:endParaRPr lang="en-US"/>
        </a:p>
      </dgm:t>
    </dgm:pt>
    <dgm:pt modelId="{859B04DC-0399-CA4C-8832-F8F276FB57D0}" type="pres">
      <dgm:prSet presAssocID="{FBCFDED7-88D3-418A-A517-F0430C4A417E}" presName="hierChild1" presStyleCnt="0">
        <dgm:presLayoutVars>
          <dgm:chPref val="1"/>
          <dgm:dir/>
          <dgm:animOne val="branch"/>
          <dgm:animLvl val="lvl"/>
          <dgm:resizeHandles/>
        </dgm:presLayoutVars>
      </dgm:prSet>
      <dgm:spPr/>
    </dgm:pt>
    <dgm:pt modelId="{EE0281AE-9160-3640-BFA6-8B503D0897CD}" type="pres">
      <dgm:prSet presAssocID="{37DD2CF8-2E19-4CD7-8B29-F411883847A7}" presName="hierRoot1" presStyleCnt="0"/>
      <dgm:spPr/>
    </dgm:pt>
    <dgm:pt modelId="{EF9BBD39-9232-1844-99AF-F72B5C60A933}" type="pres">
      <dgm:prSet presAssocID="{37DD2CF8-2E19-4CD7-8B29-F411883847A7}" presName="composite" presStyleCnt="0"/>
      <dgm:spPr/>
    </dgm:pt>
    <dgm:pt modelId="{F85C2C3A-EB56-EE40-938C-C542312BD33E}" type="pres">
      <dgm:prSet presAssocID="{37DD2CF8-2E19-4CD7-8B29-F411883847A7}" presName="background" presStyleLbl="node0" presStyleIdx="0" presStyleCnt="2"/>
      <dgm:spPr/>
    </dgm:pt>
    <dgm:pt modelId="{A8D0EE02-B674-A444-99D6-A0F99E534450}" type="pres">
      <dgm:prSet presAssocID="{37DD2CF8-2E19-4CD7-8B29-F411883847A7}" presName="text" presStyleLbl="fgAcc0" presStyleIdx="0" presStyleCnt="2">
        <dgm:presLayoutVars>
          <dgm:chPref val="3"/>
        </dgm:presLayoutVars>
      </dgm:prSet>
      <dgm:spPr/>
    </dgm:pt>
    <dgm:pt modelId="{0908F2F1-E0BE-1D4E-9A52-87BBED1FB252}" type="pres">
      <dgm:prSet presAssocID="{37DD2CF8-2E19-4CD7-8B29-F411883847A7}" presName="hierChild2" presStyleCnt="0"/>
      <dgm:spPr/>
    </dgm:pt>
    <dgm:pt modelId="{13060903-792B-884C-AE74-9E160B1C921E}" type="pres">
      <dgm:prSet presAssocID="{0B6E7131-B4CE-4DED-857F-5C2EFADB08A5}" presName="hierRoot1" presStyleCnt="0"/>
      <dgm:spPr/>
    </dgm:pt>
    <dgm:pt modelId="{0C9696AC-23F3-CE4F-BDE3-4E4E0A38C5E6}" type="pres">
      <dgm:prSet presAssocID="{0B6E7131-B4CE-4DED-857F-5C2EFADB08A5}" presName="composite" presStyleCnt="0"/>
      <dgm:spPr/>
    </dgm:pt>
    <dgm:pt modelId="{13BB8824-67A2-534F-BD43-F6BF6C1C1EA4}" type="pres">
      <dgm:prSet presAssocID="{0B6E7131-B4CE-4DED-857F-5C2EFADB08A5}" presName="background" presStyleLbl="node0" presStyleIdx="1" presStyleCnt="2"/>
      <dgm:spPr/>
    </dgm:pt>
    <dgm:pt modelId="{75D9C02F-0004-844D-9C85-54B2C1EB0443}" type="pres">
      <dgm:prSet presAssocID="{0B6E7131-B4CE-4DED-857F-5C2EFADB08A5}" presName="text" presStyleLbl="fgAcc0" presStyleIdx="1" presStyleCnt="2">
        <dgm:presLayoutVars>
          <dgm:chPref val="3"/>
        </dgm:presLayoutVars>
      </dgm:prSet>
      <dgm:spPr/>
    </dgm:pt>
    <dgm:pt modelId="{EA7E65EF-1C3E-8D4D-B7A6-50B08A551923}" type="pres">
      <dgm:prSet presAssocID="{0B6E7131-B4CE-4DED-857F-5C2EFADB08A5}" presName="hierChild2" presStyleCnt="0"/>
      <dgm:spPr/>
    </dgm:pt>
  </dgm:ptLst>
  <dgm:cxnLst>
    <dgm:cxn modelId="{ADCDE718-8879-44A7-9CBE-AC11F11BCB6A}" srcId="{FBCFDED7-88D3-418A-A517-F0430C4A417E}" destId="{0B6E7131-B4CE-4DED-857F-5C2EFADB08A5}" srcOrd="1" destOrd="0" parTransId="{856DB484-1F71-4489-A3C9-74F5D63150B5}" sibTransId="{16583DB6-A3E5-4A8D-9DDA-79F81E0FC356}"/>
    <dgm:cxn modelId="{C9A4F06D-6F6A-2F4E-995F-C89B193E97AE}" type="presOf" srcId="{FBCFDED7-88D3-418A-A517-F0430C4A417E}" destId="{859B04DC-0399-CA4C-8832-F8F276FB57D0}" srcOrd="0" destOrd="0" presId="urn:microsoft.com/office/officeart/2005/8/layout/hierarchy1"/>
    <dgm:cxn modelId="{9FF00F77-5131-6849-9FB3-2F1F086F0BB5}" type="presOf" srcId="{0B6E7131-B4CE-4DED-857F-5C2EFADB08A5}" destId="{75D9C02F-0004-844D-9C85-54B2C1EB0443}" srcOrd="0" destOrd="0" presId="urn:microsoft.com/office/officeart/2005/8/layout/hierarchy1"/>
    <dgm:cxn modelId="{05AB719A-6968-4101-92AE-97AF3860C23B}" srcId="{FBCFDED7-88D3-418A-A517-F0430C4A417E}" destId="{37DD2CF8-2E19-4CD7-8B29-F411883847A7}" srcOrd="0" destOrd="0" parTransId="{713E9163-ED95-4A5D-97C0-BC1C39C977B2}" sibTransId="{8B05559C-F409-4D5A-9333-B079065E8116}"/>
    <dgm:cxn modelId="{401FB2A2-9C9B-BF40-BF02-FDD34F993362}" type="presOf" srcId="{37DD2CF8-2E19-4CD7-8B29-F411883847A7}" destId="{A8D0EE02-B674-A444-99D6-A0F99E534450}" srcOrd="0" destOrd="0" presId="urn:microsoft.com/office/officeart/2005/8/layout/hierarchy1"/>
    <dgm:cxn modelId="{427664E6-D8EF-3945-A227-12506D1F9399}" type="presParOf" srcId="{859B04DC-0399-CA4C-8832-F8F276FB57D0}" destId="{EE0281AE-9160-3640-BFA6-8B503D0897CD}" srcOrd="0" destOrd="0" presId="urn:microsoft.com/office/officeart/2005/8/layout/hierarchy1"/>
    <dgm:cxn modelId="{FFF47593-090C-BB4E-9420-964026D1F6F8}" type="presParOf" srcId="{EE0281AE-9160-3640-BFA6-8B503D0897CD}" destId="{EF9BBD39-9232-1844-99AF-F72B5C60A933}" srcOrd="0" destOrd="0" presId="urn:microsoft.com/office/officeart/2005/8/layout/hierarchy1"/>
    <dgm:cxn modelId="{BB2841AB-66A8-6945-9FF3-8620190FF843}" type="presParOf" srcId="{EF9BBD39-9232-1844-99AF-F72B5C60A933}" destId="{F85C2C3A-EB56-EE40-938C-C542312BD33E}" srcOrd="0" destOrd="0" presId="urn:microsoft.com/office/officeart/2005/8/layout/hierarchy1"/>
    <dgm:cxn modelId="{EDC06775-9636-0042-AC72-50906AC4554A}" type="presParOf" srcId="{EF9BBD39-9232-1844-99AF-F72B5C60A933}" destId="{A8D0EE02-B674-A444-99D6-A0F99E534450}" srcOrd="1" destOrd="0" presId="urn:microsoft.com/office/officeart/2005/8/layout/hierarchy1"/>
    <dgm:cxn modelId="{FB37B047-DDE5-AF46-BF52-822DF42811E0}" type="presParOf" srcId="{EE0281AE-9160-3640-BFA6-8B503D0897CD}" destId="{0908F2F1-E0BE-1D4E-9A52-87BBED1FB252}" srcOrd="1" destOrd="0" presId="urn:microsoft.com/office/officeart/2005/8/layout/hierarchy1"/>
    <dgm:cxn modelId="{071596D4-B7A0-0741-B154-0739A66628D1}" type="presParOf" srcId="{859B04DC-0399-CA4C-8832-F8F276FB57D0}" destId="{13060903-792B-884C-AE74-9E160B1C921E}" srcOrd="1" destOrd="0" presId="urn:microsoft.com/office/officeart/2005/8/layout/hierarchy1"/>
    <dgm:cxn modelId="{47E57075-5211-934B-8B8C-842A0EB741D2}" type="presParOf" srcId="{13060903-792B-884C-AE74-9E160B1C921E}" destId="{0C9696AC-23F3-CE4F-BDE3-4E4E0A38C5E6}" srcOrd="0" destOrd="0" presId="urn:microsoft.com/office/officeart/2005/8/layout/hierarchy1"/>
    <dgm:cxn modelId="{7B8C45E7-E870-6E44-A29E-0C0DFC9C822D}" type="presParOf" srcId="{0C9696AC-23F3-CE4F-BDE3-4E4E0A38C5E6}" destId="{13BB8824-67A2-534F-BD43-F6BF6C1C1EA4}" srcOrd="0" destOrd="0" presId="urn:microsoft.com/office/officeart/2005/8/layout/hierarchy1"/>
    <dgm:cxn modelId="{DC6BC097-0CCA-B948-9A17-BCE50C835889}" type="presParOf" srcId="{0C9696AC-23F3-CE4F-BDE3-4E4E0A38C5E6}" destId="{75D9C02F-0004-844D-9C85-54B2C1EB0443}" srcOrd="1" destOrd="0" presId="urn:microsoft.com/office/officeart/2005/8/layout/hierarchy1"/>
    <dgm:cxn modelId="{D8124211-A242-A04E-A0D5-C28B9CC52B06}" type="presParOf" srcId="{13060903-792B-884C-AE74-9E160B1C921E}" destId="{EA7E65EF-1C3E-8D4D-B7A6-50B08A55192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9BFA5-8DC3-4B61-800B-DACC993BBF46}">
      <dsp:nvSpPr>
        <dsp:cNvPr id="0" name=""/>
        <dsp:cNvSpPr/>
      </dsp:nvSpPr>
      <dsp:spPr>
        <a:xfrm>
          <a:off x="0" y="372"/>
          <a:ext cx="10131425" cy="8706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E3C998-B2FD-4F51-AAAF-1E4C760E2EB2}">
      <dsp:nvSpPr>
        <dsp:cNvPr id="0" name=""/>
        <dsp:cNvSpPr/>
      </dsp:nvSpPr>
      <dsp:spPr>
        <a:xfrm>
          <a:off x="263369" y="196267"/>
          <a:ext cx="478854" cy="4788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724748F-5DA8-4B64-A738-A482FAFD99BD}">
      <dsp:nvSpPr>
        <dsp:cNvPr id="0" name=""/>
        <dsp:cNvSpPr/>
      </dsp:nvSpPr>
      <dsp:spPr>
        <a:xfrm>
          <a:off x="1005594" y="372"/>
          <a:ext cx="9125830" cy="870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43" tIns="92143" rIns="92143" bIns="92143" numCol="1" spcCol="1270" anchor="ctr" anchorCtr="0">
          <a:noAutofit/>
        </a:bodyPr>
        <a:lstStyle/>
        <a:p>
          <a:pPr marL="0" lvl="0" indent="0" algn="l" defTabSz="711200">
            <a:lnSpc>
              <a:spcPct val="90000"/>
            </a:lnSpc>
            <a:spcBef>
              <a:spcPct val="0"/>
            </a:spcBef>
            <a:spcAft>
              <a:spcPct val="35000"/>
            </a:spcAft>
            <a:buNone/>
          </a:pPr>
          <a:r>
            <a:rPr lang="en-US" sz="1600" kern="1200"/>
            <a:t>A Palindrome in music is a series of notes, a melody ,phrase, or entire work that sounds the same forwards and backwards.</a:t>
          </a:r>
        </a:p>
      </dsp:txBody>
      <dsp:txXfrm>
        <a:off x="1005594" y="372"/>
        <a:ext cx="9125830" cy="870644"/>
      </dsp:txXfrm>
    </dsp:sp>
    <dsp:sp modelId="{E7A425AE-93CD-4C5B-8DAA-0E769D704BDD}">
      <dsp:nvSpPr>
        <dsp:cNvPr id="0" name=""/>
        <dsp:cNvSpPr/>
      </dsp:nvSpPr>
      <dsp:spPr>
        <a:xfrm>
          <a:off x="0" y="1088677"/>
          <a:ext cx="10131425" cy="8706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FFED9E-57DB-4907-B6AA-60E71D9FB299}">
      <dsp:nvSpPr>
        <dsp:cNvPr id="0" name=""/>
        <dsp:cNvSpPr/>
      </dsp:nvSpPr>
      <dsp:spPr>
        <a:xfrm>
          <a:off x="263369" y="1284572"/>
          <a:ext cx="478854" cy="4788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9401E92-60B6-4A94-9489-B4B3DB9F290E}">
      <dsp:nvSpPr>
        <dsp:cNvPr id="0" name=""/>
        <dsp:cNvSpPr/>
      </dsp:nvSpPr>
      <dsp:spPr>
        <a:xfrm>
          <a:off x="1005594" y="1088677"/>
          <a:ext cx="9125830" cy="870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43" tIns="92143" rIns="92143" bIns="92143" numCol="1" spcCol="1270" anchor="ctr" anchorCtr="0">
          <a:noAutofit/>
        </a:bodyPr>
        <a:lstStyle/>
        <a:p>
          <a:pPr marL="0" lvl="0" indent="0" algn="l" defTabSz="711200">
            <a:lnSpc>
              <a:spcPct val="90000"/>
            </a:lnSpc>
            <a:spcBef>
              <a:spcPct val="0"/>
            </a:spcBef>
            <a:spcAft>
              <a:spcPct val="35000"/>
            </a:spcAft>
            <a:buNone/>
          </a:pPr>
          <a:r>
            <a:rPr lang="en-US" sz="1600" kern="1200"/>
            <a:t>Serialism and 12-tone music often utilize the Retrograde of the prime row which, if heard immediately after, would create a palindrome effect.</a:t>
          </a:r>
        </a:p>
      </dsp:txBody>
      <dsp:txXfrm>
        <a:off x="1005594" y="1088677"/>
        <a:ext cx="9125830" cy="870644"/>
      </dsp:txXfrm>
    </dsp:sp>
    <dsp:sp modelId="{BE01A64B-D47B-4D16-9B79-1C5E3409AEF8}">
      <dsp:nvSpPr>
        <dsp:cNvPr id="0" name=""/>
        <dsp:cNvSpPr/>
      </dsp:nvSpPr>
      <dsp:spPr>
        <a:xfrm>
          <a:off x="0" y="2176983"/>
          <a:ext cx="10131425" cy="8706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73C691-707E-43BB-B50C-21271CA24FD4}">
      <dsp:nvSpPr>
        <dsp:cNvPr id="0" name=""/>
        <dsp:cNvSpPr/>
      </dsp:nvSpPr>
      <dsp:spPr>
        <a:xfrm>
          <a:off x="263369" y="2372878"/>
          <a:ext cx="478854" cy="4788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B77CFB5-2AF5-423D-9755-303F0B371CEA}">
      <dsp:nvSpPr>
        <dsp:cNvPr id="0" name=""/>
        <dsp:cNvSpPr/>
      </dsp:nvSpPr>
      <dsp:spPr>
        <a:xfrm>
          <a:off x="1005594" y="2176983"/>
          <a:ext cx="9125830" cy="870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43" tIns="92143" rIns="92143" bIns="92143" numCol="1" spcCol="1270" anchor="ctr" anchorCtr="0">
          <a:noAutofit/>
        </a:bodyPr>
        <a:lstStyle/>
        <a:p>
          <a:pPr marL="0" lvl="0" indent="0" algn="l" defTabSz="711200">
            <a:lnSpc>
              <a:spcPct val="90000"/>
            </a:lnSpc>
            <a:spcBef>
              <a:spcPct val="0"/>
            </a:spcBef>
            <a:spcAft>
              <a:spcPct val="35000"/>
            </a:spcAft>
            <a:buNone/>
          </a:pPr>
          <a:r>
            <a:rPr lang="en-US" sz="1600" kern="1200"/>
            <a:t>This music all would feature some sort of middle-point after which the musical content is presented in reverse. Many call this the middle point or turning point. I propose a new term to more succinctly discuss the forms.</a:t>
          </a:r>
        </a:p>
      </dsp:txBody>
      <dsp:txXfrm>
        <a:off x="1005594" y="2176983"/>
        <a:ext cx="9125830" cy="8706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B0C5F-6A1F-7442-BB29-F38E2E24993A}">
      <dsp:nvSpPr>
        <dsp:cNvPr id="0" name=""/>
        <dsp:cNvSpPr/>
      </dsp:nvSpPr>
      <dsp:spPr>
        <a:xfrm>
          <a:off x="407598" y="71"/>
          <a:ext cx="3950572" cy="2508613"/>
        </a:xfrm>
        <a:prstGeom prst="roundRect">
          <a:avLst>
            <a:gd name="adj" fmla="val 10000"/>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D3EA230-665D-9441-97AA-6E454BF8C7D9}">
      <dsp:nvSpPr>
        <dsp:cNvPr id="0" name=""/>
        <dsp:cNvSpPr/>
      </dsp:nvSpPr>
      <dsp:spPr>
        <a:xfrm>
          <a:off x="846551" y="417076"/>
          <a:ext cx="3950572" cy="2508613"/>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A </a:t>
          </a:r>
          <a:r>
            <a:rPr lang="en-US" sz="2500" i="1" kern="1200" dirty="0"/>
            <a:t>Palindromic Melody</a:t>
          </a:r>
          <a:r>
            <a:rPr lang="en-US" sz="2500" kern="1200" dirty="0"/>
            <a:t> is a melody that is a palindrome.</a:t>
          </a:r>
        </a:p>
      </dsp:txBody>
      <dsp:txXfrm>
        <a:off x="920026" y="490551"/>
        <a:ext cx="3803622" cy="2361663"/>
      </dsp:txXfrm>
    </dsp:sp>
    <dsp:sp modelId="{0746D0F1-C7C2-E746-A0A0-1ACE71DB1E63}">
      <dsp:nvSpPr>
        <dsp:cNvPr id="0" name=""/>
        <dsp:cNvSpPr/>
      </dsp:nvSpPr>
      <dsp:spPr>
        <a:xfrm>
          <a:off x="5236076" y="71"/>
          <a:ext cx="3950572" cy="2508613"/>
        </a:xfrm>
        <a:prstGeom prst="roundRect">
          <a:avLst>
            <a:gd name="adj" fmla="val 10000"/>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1024B24-672F-7848-A1A0-9397E7BE3B9A}">
      <dsp:nvSpPr>
        <dsp:cNvPr id="0" name=""/>
        <dsp:cNvSpPr/>
      </dsp:nvSpPr>
      <dsp:spPr>
        <a:xfrm>
          <a:off x="5675028" y="417076"/>
          <a:ext cx="3950572" cy="2508613"/>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Such melodies may be standalone, act in juxtaposition with a bass-line, or act with static or unrelated harmonies underneath.</a:t>
          </a:r>
        </a:p>
      </dsp:txBody>
      <dsp:txXfrm>
        <a:off x="5748503" y="490551"/>
        <a:ext cx="3803622" cy="23616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C2C3A-EB56-EE40-938C-C542312BD33E}">
      <dsp:nvSpPr>
        <dsp:cNvPr id="0" name=""/>
        <dsp:cNvSpPr/>
      </dsp:nvSpPr>
      <dsp:spPr>
        <a:xfrm>
          <a:off x="1236" y="85031"/>
          <a:ext cx="4340979" cy="275652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D0EE02-B674-A444-99D6-A0F99E534450}">
      <dsp:nvSpPr>
        <dsp:cNvPr id="0" name=""/>
        <dsp:cNvSpPr/>
      </dsp:nvSpPr>
      <dsp:spPr>
        <a:xfrm>
          <a:off x="483567" y="543245"/>
          <a:ext cx="4340979" cy="275652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If the </a:t>
          </a:r>
          <a:r>
            <a:rPr lang="en-US" sz="2100" i="1" kern="1200" dirty="0"/>
            <a:t>notational granularity</a:t>
          </a:r>
          <a:r>
            <a:rPr lang="en-US" sz="2100" kern="1200" dirty="0"/>
            <a:t> is too large, we don’t get much of a palindrome effect. As an example of this, if we were to create a palindrome with a grain length of 20-30 seconds we could begin to call certain forms such as simple ternary a palindrome.</a:t>
          </a:r>
        </a:p>
      </dsp:txBody>
      <dsp:txXfrm>
        <a:off x="564303" y="623981"/>
        <a:ext cx="4179507" cy="2595049"/>
      </dsp:txXfrm>
    </dsp:sp>
    <dsp:sp modelId="{13BB8824-67A2-534F-BD43-F6BF6C1C1EA4}">
      <dsp:nvSpPr>
        <dsp:cNvPr id="0" name=""/>
        <dsp:cNvSpPr/>
      </dsp:nvSpPr>
      <dsp:spPr>
        <a:xfrm>
          <a:off x="5306878" y="85031"/>
          <a:ext cx="4340979" cy="275652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D9C02F-0004-844D-9C85-54B2C1EB0443}">
      <dsp:nvSpPr>
        <dsp:cNvPr id="0" name=""/>
        <dsp:cNvSpPr/>
      </dsp:nvSpPr>
      <dsp:spPr>
        <a:xfrm>
          <a:off x="5789209" y="543245"/>
          <a:ext cx="4340979" cy="275652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Ideally grain-lengths should not exceed half a second, or a single note value in the case of longer held notes.</a:t>
          </a:r>
        </a:p>
      </dsp:txBody>
      <dsp:txXfrm>
        <a:off x="5869945" y="623981"/>
        <a:ext cx="4179507" cy="259504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CBCA1B-2B4D-F147-B9D2-863EDFD5223A}"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29D43-FA3E-434A-AF06-9CB7B8BB7D39}" type="slidenum">
              <a:rPr lang="en-US" smtClean="0"/>
              <a:t>‹#›</a:t>
            </a:fld>
            <a:endParaRPr lang="en-US"/>
          </a:p>
        </p:txBody>
      </p:sp>
    </p:spTree>
    <p:extLst>
      <p:ext uri="{BB962C8B-B14F-4D97-AF65-F5344CB8AC3E}">
        <p14:creationId xmlns:p14="http://schemas.microsoft.com/office/powerpoint/2010/main" val="2643892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20529D43-FA3E-434A-AF06-9CB7B8BB7D39}" type="slidenum">
              <a:rPr lang="en-US" smtClean="0"/>
              <a:t>23</a:t>
            </a:fld>
            <a:endParaRPr lang="en-US"/>
          </a:p>
        </p:txBody>
      </p:sp>
    </p:spTree>
    <p:extLst>
      <p:ext uri="{BB962C8B-B14F-4D97-AF65-F5344CB8AC3E}">
        <p14:creationId xmlns:p14="http://schemas.microsoft.com/office/powerpoint/2010/main" val="4219361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EC743F4-8769-40B4-85DF-6CB8DE9F66AA}" type="datetimeFigureOut">
              <a:rPr lang="en-US" smtClean="0"/>
              <a:t>11/7/2025</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88043169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C743F4-8769-40B4-85DF-6CB8DE9F66AA}" type="datetimeFigureOut">
              <a:rPr lang="en-US" smtClean="0"/>
              <a:pPr/>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135530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C743F4-8769-40B4-85DF-6CB8DE9F66AA}" type="datetimeFigureOut">
              <a:rPr lang="en-US" smtClean="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1961534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C743F4-8769-40B4-85DF-6CB8DE9F66AA}" type="datetimeFigureOut">
              <a:rPr lang="en-US" smtClean="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647275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C743F4-8769-40B4-85DF-6CB8DE9F66AA}" type="datetimeFigureOut">
              <a:rPr lang="en-US" smtClean="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3817121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C743F4-8769-40B4-85DF-6CB8DE9F66AA}" type="datetimeFigureOut">
              <a:rPr lang="en-US" smtClean="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676731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C743F4-8769-40B4-85DF-6CB8DE9F66AA}" type="datetimeFigureOut">
              <a:rPr lang="en-US" smtClean="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1400260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C743F4-8769-40B4-85DF-6CB8DE9F66AA}"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BD96E-3838-45D2-9031-D3AF67C920A5}"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814257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C743F4-8769-40B4-85DF-6CB8DE9F66AA}"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509490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C743F4-8769-40B4-85DF-6CB8DE9F66AA}"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594829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C743F4-8769-40B4-85DF-6CB8DE9F66AA}" type="datetimeFigureOut">
              <a:rPr lang="en-US" smtClean="0"/>
              <a:t>11/7/2025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45367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C743F4-8769-40B4-85DF-6CB8DE9F66AA}"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90304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C743F4-8769-40B4-85DF-6CB8DE9F66AA}" type="datetimeFigureOut">
              <a:rPr lang="en-US" smtClean="0"/>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614744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C743F4-8769-40B4-85DF-6CB8DE9F66AA}" type="datetimeFigureOut">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58953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EC743F4-8769-40B4-85DF-6CB8DE9F66AA}" type="datetimeFigureOut">
              <a:rPr lang="en-US" smtClean="0"/>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908509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C743F4-8769-40B4-85DF-6CB8DE9F66AA}"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668499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C743F4-8769-40B4-85DF-6CB8DE9F66AA}"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06732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EC743F4-8769-40B4-85DF-6CB8DE9F66AA}" type="datetimeFigureOut">
              <a:rPr lang="en-US" smtClean="0"/>
              <a:pPr/>
              <a:t>11/7/2025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865397796"/>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ideo" Target="https://www.youtube.com/embed/j88EQFwprPk?feature=oemb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zdaniels@okcu.edu"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zachdaniels.com/palindrom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19741-15D9-5C43-753D-A003DD1C2FCE}"/>
              </a:ext>
            </a:extLst>
          </p:cNvPr>
          <p:cNvSpPr>
            <a:spLocks noGrp="1"/>
          </p:cNvSpPr>
          <p:nvPr>
            <p:ph type="ctrTitle"/>
          </p:nvPr>
        </p:nvSpPr>
        <p:spPr>
          <a:xfrm>
            <a:off x="4875975" y="1080000"/>
            <a:ext cx="6307200" cy="2185200"/>
          </a:xfrm>
        </p:spPr>
        <p:txBody>
          <a:bodyPr>
            <a:normAutofit/>
          </a:bodyPr>
          <a:lstStyle/>
          <a:p>
            <a:r>
              <a:rPr lang="en-US" dirty="0"/>
              <a:t>The Granularity of Palindromes</a:t>
            </a:r>
          </a:p>
        </p:txBody>
      </p:sp>
      <p:sp>
        <p:nvSpPr>
          <p:cNvPr id="3" name="Subtitle 2">
            <a:extLst>
              <a:ext uri="{FF2B5EF4-FFF2-40B4-BE49-F238E27FC236}">
                <a16:creationId xmlns:a16="http://schemas.microsoft.com/office/drawing/2014/main" id="{785C4CA2-9D9A-2592-708B-715F3E287832}"/>
              </a:ext>
            </a:extLst>
          </p:cNvPr>
          <p:cNvSpPr>
            <a:spLocks noGrp="1"/>
          </p:cNvSpPr>
          <p:nvPr>
            <p:ph type="subTitle" idx="1"/>
          </p:nvPr>
        </p:nvSpPr>
        <p:spPr>
          <a:xfrm>
            <a:off x="4875975" y="4068000"/>
            <a:ext cx="6307200" cy="1710500"/>
          </a:xfrm>
        </p:spPr>
        <p:txBody>
          <a:bodyPr>
            <a:normAutofit/>
          </a:bodyPr>
          <a:lstStyle/>
          <a:p>
            <a:endParaRPr lang="en-US" dirty="0"/>
          </a:p>
          <a:p>
            <a:r>
              <a:rPr lang="en-US" dirty="0"/>
              <a:t>Dr. Zachary C Daniels</a:t>
            </a:r>
          </a:p>
          <a:p>
            <a:r>
              <a:rPr lang="en-US" dirty="0"/>
              <a:t>Oklahoma City University</a:t>
            </a:r>
          </a:p>
        </p:txBody>
      </p:sp>
      <p:pic>
        <p:nvPicPr>
          <p:cNvPr id="20" name="Picture 19" descr="Close-up of sheet music">
            <a:extLst>
              <a:ext uri="{FF2B5EF4-FFF2-40B4-BE49-F238E27FC236}">
                <a16:creationId xmlns:a16="http://schemas.microsoft.com/office/drawing/2014/main" id="{FFDD5F77-7780-8AE7-59AD-316780CE0E43}"/>
              </a:ext>
            </a:extLst>
          </p:cNvPr>
          <p:cNvPicPr>
            <a:picLocks noChangeAspect="1"/>
          </p:cNvPicPr>
          <p:nvPr/>
        </p:nvPicPr>
        <p:blipFill rotWithShape="1">
          <a:blip r:embed="rId2"/>
          <a:srcRect l="42115" r="20276" b="-1"/>
          <a:stretch/>
        </p:blipFill>
        <p:spPr>
          <a:xfrm>
            <a:off x="20" y="10"/>
            <a:ext cx="3863955" cy="6857989"/>
          </a:xfrm>
          <a:prstGeom prst="rect">
            <a:avLst/>
          </a:prstGeom>
        </p:spPr>
      </p:pic>
    </p:spTree>
    <p:extLst>
      <p:ext uri="{BB962C8B-B14F-4D97-AF65-F5344CB8AC3E}">
        <p14:creationId xmlns:p14="http://schemas.microsoft.com/office/powerpoint/2010/main" val="176321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2FBB-7599-41D1-7602-259FFDB7F7F5}"/>
              </a:ext>
            </a:extLst>
          </p:cNvPr>
          <p:cNvSpPr>
            <a:spLocks noGrp="1"/>
          </p:cNvSpPr>
          <p:nvPr>
            <p:ph type="title"/>
          </p:nvPr>
        </p:nvSpPr>
        <p:spPr>
          <a:xfrm>
            <a:off x="989400" y="251461"/>
            <a:ext cx="10213200" cy="1390902"/>
          </a:xfrm>
        </p:spPr>
        <p:txBody>
          <a:bodyPr anchor="ctr">
            <a:normAutofit/>
          </a:bodyPr>
          <a:lstStyle/>
          <a:p>
            <a:pPr algn="ctr"/>
            <a:r>
              <a:rPr lang="en-US" sz="4800"/>
              <a:t>Palindromic Melodies</a:t>
            </a:r>
          </a:p>
        </p:txBody>
      </p:sp>
      <p:graphicFrame>
        <p:nvGraphicFramePr>
          <p:cNvPr id="5" name="Content Placeholder 2">
            <a:extLst>
              <a:ext uri="{FF2B5EF4-FFF2-40B4-BE49-F238E27FC236}">
                <a16:creationId xmlns:a16="http://schemas.microsoft.com/office/drawing/2014/main" id="{4E8A7291-69DD-65D5-DAC8-6B9890E98D95}"/>
              </a:ext>
            </a:extLst>
          </p:cNvPr>
          <p:cNvGraphicFramePr>
            <a:graphicFrameLocks noGrp="1"/>
          </p:cNvGraphicFramePr>
          <p:nvPr>
            <p:ph idx="1"/>
            <p:extLst>
              <p:ext uri="{D42A27DB-BD31-4B8C-83A1-F6EECF244321}">
                <p14:modId xmlns:p14="http://schemas.microsoft.com/office/powerpoint/2010/main" val="999012630"/>
              </p:ext>
            </p:extLst>
          </p:nvPr>
        </p:nvGraphicFramePr>
        <p:xfrm>
          <a:off x="1079400" y="2843213"/>
          <a:ext cx="10033200" cy="292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33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2" name="Title 1">
            <a:extLst>
              <a:ext uri="{FF2B5EF4-FFF2-40B4-BE49-F238E27FC236}">
                <a16:creationId xmlns:a16="http://schemas.microsoft.com/office/drawing/2014/main" id="{76E99426-7BDD-94CA-C7C0-1C964842E1E3}"/>
              </a:ext>
            </a:extLst>
          </p:cNvPr>
          <p:cNvSpPr>
            <a:spLocks noGrp="1"/>
          </p:cNvSpPr>
          <p:nvPr>
            <p:ph type="title"/>
          </p:nvPr>
        </p:nvSpPr>
        <p:spPr>
          <a:xfrm>
            <a:off x="1030288" y="609600"/>
            <a:ext cx="10131425" cy="1110343"/>
          </a:xfrm>
        </p:spPr>
        <p:txBody>
          <a:bodyPr>
            <a:normAutofit/>
          </a:bodyPr>
          <a:lstStyle/>
          <a:p>
            <a:pPr algn="ctr"/>
            <a:r>
              <a:rPr lang="en-US">
                <a:solidFill>
                  <a:schemeClr val="bg1"/>
                </a:solidFill>
              </a:rPr>
              <a:t>New Terminology: Fulcrum</a:t>
            </a:r>
          </a:p>
        </p:txBody>
      </p:sp>
      <p:sp>
        <p:nvSpPr>
          <p:cNvPr id="3" name="Content Placeholder 2">
            <a:extLst>
              <a:ext uri="{FF2B5EF4-FFF2-40B4-BE49-F238E27FC236}">
                <a16:creationId xmlns:a16="http://schemas.microsoft.com/office/drawing/2014/main" id="{96C0B8F4-D085-5F41-4883-6931EBB64AAE}"/>
              </a:ext>
            </a:extLst>
          </p:cNvPr>
          <p:cNvSpPr>
            <a:spLocks noGrp="1"/>
          </p:cNvSpPr>
          <p:nvPr>
            <p:ph idx="1"/>
          </p:nvPr>
        </p:nvSpPr>
        <p:spPr>
          <a:xfrm>
            <a:off x="685801" y="2592572"/>
            <a:ext cx="10820400" cy="3198627"/>
          </a:xfrm>
        </p:spPr>
        <p:txBody>
          <a:bodyPr>
            <a:normAutofit/>
          </a:bodyPr>
          <a:lstStyle/>
          <a:p>
            <a:pPr marL="0" indent="0">
              <a:buNone/>
            </a:pPr>
            <a:r>
              <a:rPr lang="en-US" sz="2800" dirty="0"/>
              <a:t>The </a:t>
            </a:r>
            <a:r>
              <a:rPr lang="en-US" sz="2800" i="1" dirty="0"/>
              <a:t>fulcrum</a:t>
            </a:r>
            <a:r>
              <a:rPr lang="en-US" sz="2800" dirty="0"/>
              <a:t> is the point at which a musical palindrome begins to reverse itself. This point may be before/after a phrase, or even use a singular note as the point of reflection.</a:t>
            </a:r>
          </a:p>
          <a:p>
            <a:pPr marL="0" indent="0">
              <a:buNone/>
            </a:pPr>
            <a:endParaRPr lang="en-US" sz="2800" dirty="0"/>
          </a:p>
        </p:txBody>
      </p:sp>
    </p:spTree>
    <p:extLst>
      <p:ext uri="{BB962C8B-B14F-4D97-AF65-F5344CB8AC3E}">
        <p14:creationId xmlns:p14="http://schemas.microsoft.com/office/powerpoint/2010/main" val="12642310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2FBB-7599-41D1-7602-259FFDB7F7F5}"/>
              </a:ext>
            </a:extLst>
          </p:cNvPr>
          <p:cNvSpPr>
            <a:spLocks noGrp="1"/>
          </p:cNvSpPr>
          <p:nvPr>
            <p:ph type="title"/>
          </p:nvPr>
        </p:nvSpPr>
        <p:spPr>
          <a:xfrm>
            <a:off x="990000" y="945926"/>
            <a:ext cx="3531600" cy="4832574"/>
          </a:xfrm>
        </p:spPr>
        <p:txBody>
          <a:bodyPr anchor="t">
            <a:normAutofit/>
          </a:bodyPr>
          <a:lstStyle/>
          <a:p>
            <a:r>
              <a:rPr lang="en-US" dirty="0"/>
              <a:t>Rhythmic Considerations</a:t>
            </a:r>
          </a:p>
        </p:txBody>
      </p:sp>
      <p:sp>
        <p:nvSpPr>
          <p:cNvPr id="3" name="Content Placeholder 2">
            <a:extLst>
              <a:ext uri="{FF2B5EF4-FFF2-40B4-BE49-F238E27FC236}">
                <a16:creationId xmlns:a16="http://schemas.microsoft.com/office/drawing/2014/main" id="{2AA123DE-6A1B-6F8F-C94C-781A2814D027}"/>
              </a:ext>
            </a:extLst>
          </p:cNvPr>
          <p:cNvSpPr>
            <a:spLocks noGrp="1"/>
          </p:cNvSpPr>
          <p:nvPr>
            <p:ph idx="1"/>
          </p:nvPr>
        </p:nvSpPr>
        <p:spPr>
          <a:xfrm>
            <a:off x="4997457" y="935999"/>
            <a:ext cx="6114543" cy="4832975"/>
          </a:xfrm>
        </p:spPr>
        <p:txBody>
          <a:bodyPr>
            <a:normAutofit/>
          </a:bodyPr>
          <a:lstStyle/>
          <a:p>
            <a:pPr marL="0" indent="0">
              <a:lnSpc>
                <a:spcPct val="140000"/>
              </a:lnSpc>
              <a:buNone/>
            </a:pPr>
            <a:r>
              <a:rPr lang="en-US" sz="1900"/>
              <a:t>In both notational and auditory palindromes, consideration must be given to both the original material, and its’ palindrome, in order to ensure that given music gives the desired effect. One such example might be note-length.</a:t>
            </a:r>
          </a:p>
          <a:p>
            <a:pPr marL="0" indent="0">
              <a:lnSpc>
                <a:spcPct val="140000"/>
              </a:lnSpc>
              <a:buNone/>
            </a:pPr>
            <a:r>
              <a:rPr lang="en-US" sz="1900"/>
              <a:t>We often focus on when we arrive at a given note, but frequently ignore the release of said note. A small difference, even that such as a double-dotted half-note vs a whole note could make a world of difference as the musical idea, or entire piece passes the </a:t>
            </a:r>
            <a:r>
              <a:rPr lang="en-US" sz="1900" i="1"/>
              <a:t>fulcrum</a:t>
            </a:r>
            <a:r>
              <a:rPr lang="en-US" sz="1900"/>
              <a:t>.</a:t>
            </a:r>
          </a:p>
        </p:txBody>
      </p:sp>
    </p:spTree>
    <p:extLst>
      <p:ext uri="{BB962C8B-B14F-4D97-AF65-F5344CB8AC3E}">
        <p14:creationId xmlns:p14="http://schemas.microsoft.com/office/powerpoint/2010/main" val="11807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2FBB-7599-41D1-7602-259FFDB7F7F5}"/>
              </a:ext>
            </a:extLst>
          </p:cNvPr>
          <p:cNvSpPr>
            <a:spLocks noGrp="1"/>
          </p:cNvSpPr>
          <p:nvPr>
            <p:ph type="title"/>
          </p:nvPr>
        </p:nvSpPr>
        <p:spPr/>
        <p:txBody>
          <a:bodyPr/>
          <a:lstStyle/>
          <a:p>
            <a:r>
              <a:rPr lang="en-US" dirty="0"/>
              <a:t>On Rests</a:t>
            </a:r>
          </a:p>
        </p:txBody>
      </p:sp>
      <p:sp>
        <p:nvSpPr>
          <p:cNvPr id="3" name="Content Placeholder 2">
            <a:extLst>
              <a:ext uri="{FF2B5EF4-FFF2-40B4-BE49-F238E27FC236}">
                <a16:creationId xmlns:a16="http://schemas.microsoft.com/office/drawing/2014/main" id="{2AA123DE-6A1B-6F8F-C94C-781A2814D027}"/>
              </a:ext>
            </a:extLst>
          </p:cNvPr>
          <p:cNvSpPr>
            <a:spLocks noGrp="1"/>
          </p:cNvSpPr>
          <p:nvPr>
            <p:ph idx="1"/>
          </p:nvPr>
        </p:nvSpPr>
        <p:spPr>
          <a:xfrm>
            <a:off x="989400" y="1685926"/>
            <a:ext cx="10213200" cy="1112836"/>
          </a:xfrm>
        </p:spPr>
        <p:txBody>
          <a:bodyPr/>
          <a:lstStyle/>
          <a:p>
            <a:pPr marL="0" indent="0">
              <a:buNone/>
            </a:pPr>
            <a:r>
              <a:rPr lang="en-US" dirty="0"/>
              <a:t>Silence is just as important in music as the notes themselves.</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6AFE452D-3241-4762-2AEB-31BFEEDECBE0}"/>
              </a:ext>
            </a:extLst>
          </p:cNvPr>
          <p:cNvSpPr txBox="1"/>
          <p:nvPr/>
        </p:nvSpPr>
        <p:spPr>
          <a:xfrm>
            <a:off x="4596809" y="2721114"/>
            <a:ext cx="2998381" cy="707886"/>
          </a:xfrm>
          <a:prstGeom prst="rect">
            <a:avLst/>
          </a:prstGeom>
          <a:noFill/>
        </p:spPr>
        <p:txBody>
          <a:bodyPr wrap="square" rtlCol="0">
            <a:spAutoFit/>
          </a:bodyPr>
          <a:lstStyle/>
          <a:p>
            <a:r>
              <a:rPr lang="en-US" sz="4000" dirty="0"/>
              <a:t>Nurses Run</a:t>
            </a:r>
          </a:p>
        </p:txBody>
      </p:sp>
      <p:sp>
        <p:nvSpPr>
          <p:cNvPr id="5" name="TextBox 4">
            <a:extLst>
              <a:ext uri="{FF2B5EF4-FFF2-40B4-BE49-F238E27FC236}">
                <a16:creationId xmlns:a16="http://schemas.microsoft.com/office/drawing/2014/main" id="{3C86EDCF-531F-E520-EAB4-574766DF64C7}"/>
              </a:ext>
            </a:extLst>
          </p:cNvPr>
          <p:cNvSpPr txBox="1"/>
          <p:nvPr/>
        </p:nvSpPr>
        <p:spPr>
          <a:xfrm>
            <a:off x="1598428" y="4818131"/>
            <a:ext cx="2998381" cy="707886"/>
          </a:xfrm>
          <a:prstGeom prst="rect">
            <a:avLst/>
          </a:prstGeom>
          <a:noFill/>
        </p:spPr>
        <p:txBody>
          <a:bodyPr wrap="square" rtlCol="0">
            <a:spAutoFit/>
          </a:bodyPr>
          <a:lstStyle/>
          <a:p>
            <a:r>
              <a:rPr lang="en-US" sz="4000" dirty="0" err="1"/>
              <a:t>nuR</a:t>
            </a:r>
            <a:r>
              <a:rPr lang="en-US" sz="4000" dirty="0"/>
              <a:t> </a:t>
            </a:r>
            <a:r>
              <a:rPr lang="en-US" sz="4000" dirty="0" err="1"/>
              <a:t>sesruN</a:t>
            </a:r>
            <a:endParaRPr lang="en-US" sz="4000" dirty="0"/>
          </a:p>
        </p:txBody>
      </p:sp>
      <p:sp>
        <p:nvSpPr>
          <p:cNvPr id="6" name="TextBox 5">
            <a:extLst>
              <a:ext uri="{FF2B5EF4-FFF2-40B4-BE49-F238E27FC236}">
                <a16:creationId xmlns:a16="http://schemas.microsoft.com/office/drawing/2014/main" id="{34325092-D679-123F-5154-530EF042B1E3}"/>
              </a:ext>
            </a:extLst>
          </p:cNvPr>
          <p:cNvSpPr txBox="1"/>
          <p:nvPr/>
        </p:nvSpPr>
        <p:spPr>
          <a:xfrm>
            <a:off x="7595190" y="4818131"/>
            <a:ext cx="2998381" cy="707886"/>
          </a:xfrm>
          <a:prstGeom prst="rect">
            <a:avLst/>
          </a:prstGeom>
          <a:noFill/>
        </p:spPr>
        <p:txBody>
          <a:bodyPr wrap="square" rtlCol="0">
            <a:spAutoFit/>
          </a:bodyPr>
          <a:lstStyle/>
          <a:p>
            <a:r>
              <a:rPr lang="en-US" sz="4000" dirty="0"/>
              <a:t>Nur </a:t>
            </a:r>
            <a:r>
              <a:rPr lang="en-US" sz="4000" dirty="0" err="1"/>
              <a:t>Sesrun</a:t>
            </a:r>
            <a:endParaRPr lang="en-US" sz="4000" dirty="0"/>
          </a:p>
        </p:txBody>
      </p:sp>
    </p:spTree>
    <p:extLst>
      <p:ext uri="{BB962C8B-B14F-4D97-AF65-F5344CB8AC3E}">
        <p14:creationId xmlns:p14="http://schemas.microsoft.com/office/powerpoint/2010/main" val="170824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edg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music note&#10;&#10;Description automatically generated">
            <a:extLst>
              <a:ext uri="{FF2B5EF4-FFF2-40B4-BE49-F238E27FC236}">
                <a16:creationId xmlns:a16="http://schemas.microsoft.com/office/drawing/2014/main" id="{01524DBE-4562-5440-5F84-125F2F660924}"/>
              </a:ext>
            </a:extLst>
          </p:cNvPr>
          <p:cNvPicPr>
            <a:picLocks noChangeAspect="1"/>
          </p:cNvPicPr>
          <p:nvPr/>
        </p:nvPicPr>
        <p:blipFill>
          <a:blip r:embed="rId2"/>
          <a:stretch>
            <a:fillRect/>
          </a:stretch>
        </p:blipFill>
        <p:spPr>
          <a:xfrm>
            <a:off x="6475261" y="2509279"/>
            <a:ext cx="5150681" cy="1903063"/>
          </a:xfrm>
          <a:prstGeom prst="rect">
            <a:avLst/>
          </a:prstGeom>
        </p:spPr>
      </p:pic>
      <p:pic>
        <p:nvPicPr>
          <p:cNvPr id="5" name="Picture 4" descr="A close-up of a music note&#10;&#10;Description automatically generated">
            <a:extLst>
              <a:ext uri="{FF2B5EF4-FFF2-40B4-BE49-F238E27FC236}">
                <a16:creationId xmlns:a16="http://schemas.microsoft.com/office/drawing/2014/main" id="{A448D021-743F-BD75-3CBB-E15980A6A6E2}"/>
              </a:ext>
            </a:extLst>
          </p:cNvPr>
          <p:cNvPicPr>
            <a:picLocks noChangeAspect="1"/>
          </p:cNvPicPr>
          <p:nvPr/>
        </p:nvPicPr>
        <p:blipFill>
          <a:blip r:embed="rId3"/>
          <a:stretch>
            <a:fillRect/>
          </a:stretch>
        </p:blipFill>
        <p:spPr>
          <a:xfrm>
            <a:off x="383105" y="2580368"/>
            <a:ext cx="5448008" cy="1697264"/>
          </a:xfrm>
          <a:prstGeom prst="rect">
            <a:avLst/>
          </a:prstGeom>
        </p:spPr>
      </p:pic>
      <p:sp>
        <p:nvSpPr>
          <p:cNvPr id="6" name="Title 1">
            <a:extLst>
              <a:ext uri="{FF2B5EF4-FFF2-40B4-BE49-F238E27FC236}">
                <a16:creationId xmlns:a16="http://schemas.microsoft.com/office/drawing/2014/main" id="{736F7FD0-1821-99DE-9796-BBD6224C8E8D}"/>
              </a:ext>
            </a:extLst>
          </p:cNvPr>
          <p:cNvSpPr txBox="1">
            <a:spLocks/>
          </p:cNvSpPr>
          <p:nvPr/>
        </p:nvSpPr>
        <p:spPr>
          <a:xfrm>
            <a:off x="685801" y="609600"/>
            <a:ext cx="10131425" cy="1456267"/>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Original, unaltered Version</a:t>
            </a:r>
          </a:p>
          <a:p>
            <a:pPr algn="ctr"/>
            <a:r>
              <a:rPr lang="en-US" dirty="0"/>
              <a:t>with Resulting Palindrome</a:t>
            </a:r>
          </a:p>
        </p:txBody>
      </p:sp>
    </p:spTree>
    <p:extLst>
      <p:ext uri="{BB962C8B-B14F-4D97-AF65-F5344CB8AC3E}">
        <p14:creationId xmlns:p14="http://schemas.microsoft.com/office/powerpoint/2010/main" val="3037071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music note&#10;&#10;Description automatically generated">
            <a:extLst>
              <a:ext uri="{FF2B5EF4-FFF2-40B4-BE49-F238E27FC236}">
                <a16:creationId xmlns:a16="http://schemas.microsoft.com/office/drawing/2014/main" id="{CAD1C82E-DDFD-5D33-6B81-50546354F113}"/>
              </a:ext>
            </a:extLst>
          </p:cNvPr>
          <p:cNvPicPr>
            <a:picLocks noChangeAspect="1"/>
          </p:cNvPicPr>
          <p:nvPr/>
        </p:nvPicPr>
        <p:blipFill rotWithShape="1">
          <a:blip r:embed="rId2"/>
          <a:srcRect l="42777"/>
          <a:stretch/>
        </p:blipFill>
        <p:spPr>
          <a:xfrm>
            <a:off x="3924449" y="4529968"/>
            <a:ext cx="4343102" cy="1456267"/>
          </a:xfrm>
          <a:prstGeom prst="rect">
            <a:avLst/>
          </a:prstGeom>
        </p:spPr>
      </p:pic>
      <p:pic>
        <p:nvPicPr>
          <p:cNvPr id="5" name="Picture 4" descr="A close-up of a music note&#10;&#10;Description automatically generated">
            <a:extLst>
              <a:ext uri="{FF2B5EF4-FFF2-40B4-BE49-F238E27FC236}">
                <a16:creationId xmlns:a16="http://schemas.microsoft.com/office/drawing/2014/main" id="{51984E38-9170-31D3-A03C-B2732FFC7EAE}"/>
              </a:ext>
            </a:extLst>
          </p:cNvPr>
          <p:cNvPicPr>
            <a:picLocks noChangeAspect="1"/>
          </p:cNvPicPr>
          <p:nvPr/>
        </p:nvPicPr>
        <p:blipFill rotWithShape="1">
          <a:blip r:embed="rId3"/>
          <a:srcRect r="33380"/>
          <a:stretch/>
        </p:blipFill>
        <p:spPr>
          <a:xfrm>
            <a:off x="2538727" y="2569784"/>
            <a:ext cx="7114546" cy="1456267"/>
          </a:xfrm>
          <a:prstGeom prst="rect">
            <a:avLst/>
          </a:prstGeom>
        </p:spPr>
      </p:pic>
      <p:sp>
        <p:nvSpPr>
          <p:cNvPr id="6" name="Title 1">
            <a:extLst>
              <a:ext uri="{FF2B5EF4-FFF2-40B4-BE49-F238E27FC236}">
                <a16:creationId xmlns:a16="http://schemas.microsoft.com/office/drawing/2014/main" id="{8340D86D-E93E-18D7-3F71-E6FED2A677E8}"/>
              </a:ext>
            </a:extLst>
          </p:cNvPr>
          <p:cNvSpPr txBox="1">
            <a:spLocks/>
          </p:cNvSpPr>
          <p:nvPr/>
        </p:nvSpPr>
        <p:spPr>
          <a:xfrm>
            <a:off x="685801" y="609600"/>
            <a:ext cx="10131425" cy="1456267"/>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Altered Version</a:t>
            </a:r>
          </a:p>
          <a:p>
            <a:pPr algn="ctr"/>
            <a:r>
              <a:rPr lang="en-US" dirty="0"/>
              <a:t>with Resulting Palindrome</a:t>
            </a:r>
          </a:p>
        </p:txBody>
      </p:sp>
    </p:spTree>
    <p:extLst>
      <p:ext uri="{BB962C8B-B14F-4D97-AF65-F5344CB8AC3E}">
        <p14:creationId xmlns:p14="http://schemas.microsoft.com/office/powerpoint/2010/main" val="3585833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2FBB-7599-41D1-7602-259FFDB7F7F5}"/>
              </a:ext>
            </a:extLst>
          </p:cNvPr>
          <p:cNvSpPr>
            <a:spLocks noGrp="1"/>
          </p:cNvSpPr>
          <p:nvPr>
            <p:ph type="title"/>
          </p:nvPr>
        </p:nvSpPr>
        <p:spPr>
          <a:xfrm>
            <a:off x="685801" y="609600"/>
            <a:ext cx="10131425" cy="1456267"/>
          </a:xfrm>
        </p:spPr>
        <p:txBody>
          <a:bodyPr>
            <a:normAutofit/>
          </a:bodyPr>
          <a:lstStyle/>
          <a:p>
            <a:r>
              <a:rPr lang="en-US" dirty="0"/>
              <a:t>Grain Length</a:t>
            </a:r>
          </a:p>
        </p:txBody>
      </p:sp>
      <p:graphicFrame>
        <p:nvGraphicFramePr>
          <p:cNvPr id="5" name="Content Placeholder 2">
            <a:extLst>
              <a:ext uri="{FF2B5EF4-FFF2-40B4-BE49-F238E27FC236}">
                <a16:creationId xmlns:a16="http://schemas.microsoft.com/office/drawing/2014/main" id="{5F04B740-E15A-B7EA-2980-65EA2B625EBB}"/>
              </a:ext>
            </a:extLst>
          </p:cNvPr>
          <p:cNvGraphicFramePr>
            <a:graphicFrameLocks noGrp="1"/>
          </p:cNvGraphicFramePr>
          <p:nvPr>
            <p:ph idx="1"/>
            <p:extLst>
              <p:ext uri="{D42A27DB-BD31-4B8C-83A1-F6EECF244321}">
                <p14:modId xmlns:p14="http://schemas.microsoft.com/office/powerpoint/2010/main" val="271435773"/>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9367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2" name="Title 1">
            <a:extLst>
              <a:ext uri="{FF2B5EF4-FFF2-40B4-BE49-F238E27FC236}">
                <a16:creationId xmlns:a16="http://schemas.microsoft.com/office/drawing/2014/main" id="{6C55A4C3-80E7-7ADB-D07F-B439718FE7B5}"/>
              </a:ext>
            </a:extLst>
          </p:cNvPr>
          <p:cNvSpPr>
            <a:spLocks noGrp="1"/>
          </p:cNvSpPr>
          <p:nvPr>
            <p:ph type="title"/>
          </p:nvPr>
        </p:nvSpPr>
        <p:spPr>
          <a:xfrm>
            <a:off x="1030288" y="609600"/>
            <a:ext cx="10131425" cy="1110343"/>
          </a:xfrm>
        </p:spPr>
        <p:txBody>
          <a:bodyPr>
            <a:normAutofit/>
          </a:bodyPr>
          <a:lstStyle/>
          <a:p>
            <a:pPr algn="ctr"/>
            <a:r>
              <a:rPr lang="en-US">
                <a:solidFill>
                  <a:schemeClr val="bg1"/>
                </a:solidFill>
              </a:rPr>
              <a:t>Palindromic Form</a:t>
            </a:r>
          </a:p>
        </p:txBody>
      </p:sp>
      <p:sp>
        <p:nvSpPr>
          <p:cNvPr id="3" name="Content Placeholder 2">
            <a:extLst>
              <a:ext uri="{FF2B5EF4-FFF2-40B4-BE49-F238E27FC236}">
                <a16:creationId xmlns:a16="http://schemas.microsoft.com/office/drawing/2014/main" id="{4B295373-0F6F-A593-7588-4BB9CC315F9C}"/>
              </a:ext>
            </a:extLst>
          </p:cNvPr>
          <p:cNvSpPr>
            <a:spLocks noGrp="1"/>
          </p:cNvSpPr>
          <p:nvPr>
            <p:ph idx="1"/>
          </p:nvPr>
        </p:nvSpPr>
        <p:spPr>
          <a:xfrm>
            <a:off x="685801" y="2592572"/>
            <a:ext cx="10820400" cy="3198627"/>
          </a:xfrm>
        </p:spPr>
        <p:txBody>
          <a:bodyPr>
            <a:normAutofit/>
          </a:bodyPr>
          <a:lstStyle/>
          <a:p>
            <a:pPr marL="0" indent="0">
              <a:buNone/>
            </a:pPr>
            <a:r>
              <a:rPr lang="en-US" sz="2800" i="1" dirty="0"/>
              <a:t>Palindromic Form</a:t>
            </a:r>
            <a:r>
              <a:rPr lang="en-US" sz="2800" dirty="0"/>
              <a:t> is a form in music wherein the entire piece exists as a palindrome with a </a:t>
            </a:r>
            <a:r>
              <a:rPr lang="en-US" sz="2800" i="1" dirty="0"/>
              <a:t>fulcrum</a:t>
            </a:r>
            <a:r>
              <a:rPr lang="en-US" sz="2800" dirty="0"/>
              <a:t> in the middle.</a:t>
            </a:r>
            <a:endParaRPr lang="en-US" sz="2800" i="1" dirty="0"/>
          </a:p>
        </p:txBody>
      </p:sp>
    </p:spTree>
    <p:extLst>
      <p:ext uri="{BB962C8B-B14F-4D97-AF65-F5344CB8AC3E}">
        <p14:creationId xmlns:p14="http://schemas.microsoft.com/office/powerpoint/2010/main" val="4340075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2" name="Title 1">
            <a:extLst>
              <a:ext uri="{FF2B5EF4-FFF2-40B4-BE49-F238E27FC236}">
                <a16:creationId xmlns:a16="http://schemas.microsoft.com/office/drawing/2014/main" id="{2F9E2FBB-7599-41D1-7602-259FFDB7F7F5}"/>
              </a:ext>
            </a:extLst>
          </p:cNvPr>
          <p:cNvSpPr>
            <a:spLocks noGrp="1"/>
          </p:cNvSpPr>
          <p:nvPr>
            <p:ph type="title"/>
          </p:nvPr>
        </p:nvSpPr>
        <p:spPr>
          <a:xfrm>
            <a:off x="1030288" y="609600"/>
            <a:ext cx="10131425" cy="1110343"/>
          </a:xfrm>
        </p:spPr>
        <p:txBody>
          <a:bodyPr>
            <a:normAutofit/>
          </a:bodyPr>
          <a:lstStyle/>
          <a:p>
            <a:pPr algn="ctr"/>
            <a:r>
              <a:rPr lang="en-US">
                <a:solidFill>
                  <a:schemeClr val="bg1"/>
                </a:solidFill>
              </a:rPr>
              <a:t>New Terminology</a:t>
            </a:r>
          </a:p>
        </p:txBody>
      </p:sp>
      <p:sp>
        <p:nvSpPr>
          <p:cNvPr id="3" name="Content Placeholder 2">
            <a:extLst>
              <a:ext uri="{FF2B5EF4-FFF2-40B4-BE49-F238E27FC236}">
                <a16:creationId xmlns:a16="http://schemas.microsoft.com/office/drawing/2014/main" id="{2AA123DE-6A1B-6F8F-C94C-781A2814D027}"/>
              </a:ext>
            </a:extLst>
          </p:cNvPr>
          <p:cNvSpPr>
            <a:spLocks noGrp="1"/>
          </p:cNvSpPr>
          <p:nvPr>
            <p:ph idx="1"/>
          </p:nvPr>
        </p:nvSpPr>
        <p:spPr>
          <a:xfrm>
            <a:off x="685801" y="2592572"/>
            <a:ext cx="10820400" cy="3198627"/>
          </a:xfrm>
        </p:spPr>
        <p:txBody>
          <a:bodyPr>
            <a:normAutofit/>
          </a:bodyPr>
          <a:lstStyle/>
          <a:p>
            <a:pPr marL="0" marR="0" indent="0">
              <a:spcBef>
                <a:spcPts val="0"/>
              </a:spcBef>
              <a:spcAft>
                <a:spcPts val="800"/>
              </a:spcAft>
              <a:buNone/>
            </a:pPr>
            <a:r>
              <a:rPr lang="en-US" sz="3200" dirty="0">
                <a:effectLst/>
                <a:latin typeface="Garamond" panose="02020404030301010803" pitchFamily="18" charset="0"/>
                <a:ea typeface="Calibri" panose="020F0502020204030204" pitchFamily="34" charset="0"/>
                <a:cs typeface="Times New Roman" panose="02020603050405020304" pitchFamily="18" charset="0"/>
              </a:rPr>
              <a:t>A </a:t>
            </a:r>
            <a:r>
              <a:rPr lang="en-US" sz="3200" i="1" dirty="0">
                <a:effectLst/>
                <a:latin typeface="Garamond" panose="02020404030301010803" pitchFamily="18" charset="0"/>
                <a:ea typeface="Calibri" panose="020F0502020204030204" pitchFamily="34" charset="0"/>
                <a:cs typeface="Times New Roman" panose="02020603050405020304" pitchFamily="18" charset="0"/>
              </a:rPr>
              <a:t>notational palindrome</a:t>
            </a:r>
            <a:r>
              <a:rPr lang="en-US" sz="3200" dirty="0">
                <a:effectLst/>
                <a:latin typeface="Garamond" panose="02020404030301010803" pitchFamily="18" charset="0"/>
                <a:ea typeface="Calibri" panose="020F0502020204030204" pitchFamily="34" charset="0"/>
                <a:cs typeface="Times New Roman" panose="02020603050405020304" pitchFamily="18" charset="0"/>
              </a:rPr>
              <a:t> is a palindrome that focuses on what is notated on the page.</a:t>
            </a:r>
          </a:p>
          <a:p>
            <a:pPr marL="0" marR="0" indent="0">
              <a:spcBef>
                <a:spcPts val="0"/>
              </a:spcBef>
              <a:spcAft>
                <a:spcPts val="800"/>
              </a:spcAft>
              <a:buNone/>
            </a:pPr>
            <a:endParaRPr lang="en-US" sz="3200" dirty="0">
              <a:latin typeface="Garamond" panose="02020404030301010803" pitchFamily="18"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3200" dirty="0">
                <a:effectLst/>
                <a:latin typeface="Garamond" panose="02020404030301010803" pitchFamily="18" charset="0"/>
                <a:ea typeface="Calibri" panose="020F0502020204030204" pitchFamily="34" charset="0"/>
                <a:cs typeface="Times New Roman" panose="02020603050405020304" pitchFamily="18" charset="0"/>
              </a:rPr>
              <a:t>An </a:t>
            </a:r>
            <a:r>
              <a:rPr lang="en-US" sz="3200" i="1" dirty="0">
                <a:effectLst/>
                <a:latin typeface="Garamond" panose="02020404030301010803" pitchFamily="18" charset="0"/>
                <a:ea typeface="Calibri" panose="020F0502020204030204" pitchFamily="34" charset="0"/>
                <a:cs typeface="Times New Roman" panose="02020603050405020304" pitchFamily="18" charset="0"/>
              </a:rPr>
              <a:t>auditory palindrome</a:t>
            </a:r>
            <a:r>
              <a:rPr lang="en-US" sz="3200" dirty="0">
                <a:effectLst/>
                <a:latin typeface="Garamond" panose="02020404030301010803" pitchFamily="18" charset="0"/>
                <a:ea typeface="Calibri" panose="020F0502020204030204" pitchFamily="34" charset="0"/>
                <a:cs typeface="Times New Roman" panose="02020603050405020304" pitchFamily="18" charset="0"/>
              </a:rPr>
              <a:t> is a palindrome which focuses on the end result heard by the listener, instead of what is written on the page.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64004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2FBB-7599-41D1-7602-259FFDB7F7F5}"/>
              </a:ext>
            </a:extLst>
          </p:cNvPr>
          <p:cNvSpPr>
            <a:spLocks noGrp="1"/>
          </p:cNvSpPr>
          <p:nvPr>
            <p:ph type="title"/>
          </p:nvPr>
        </p:nvSpPr>
        <p:spPr>
          <a:xfrm>
            <a:off x="509815" y="609600"/>
            <a:ext cx="11172370" cy="1456267"/>
          </a:xfrm>
        </p:spPr>
        <p:txBody>
          <a:bodyPr/>
          <a:lstStyle/>
          <a:p>
            <a:r>
              <a:rPr lang="en-US" dirty="0"/>
              <a:t>Transforming Notational to Auditory Palindromes</a:t>
            </a:r>
          </a:p>
        </p:txBody>
      </p:sp>
      <p:pic>
        <p:nvPicPr>
          <p:cNvPr id="5" name="Picture 4" descr="A close-up of a sheet music&#10;&#10;Description automatically generated">
            <a:extLst>
              <a:ext uri="{FF2B5EF4-FFF2-40B4-BE49-F238E27FC236}">
                <a16:creationId xmlns:a16="http://schemas.microsoft.com/office/drawing/2014/main" id="{265CF76C-1D3E-440F-89B0-29D859E9595C}"/>
              </a:ext>
            </a:extLst>
          </p:cNvPr>
          <p:cNvPicPr>
            <a:picLocks noChangeAspect="1"/>
          </p:cNvPicPr>
          <p:nvPr/>
        </p:nvPicPr>
        <p:blipFill>
          <a:blip r:embed="rId2"/>
          <a:stretch>
            <a:fillRect/>
          </a:stretch>
        </p:blipFill>
        <p:spPr>
          <a:xfrm>
            <a:off x="2043792" y="1673981"/>
            <a:ext cx="7772400" cy="1911084"/>
          </a:xfrm>
          <a:prstGeom prst="rect">
            <a:avLst/>
          </a:prstGeom>
        </p:spPr>
      </p:pic>
      <p:pic>
        <p:nvPicPr>
          <p:cNvPr id="7" name="Picture 6" descr="A close-up of a sheet music&#10;&#10;Description automatically generated">
            <a:extLst>
              <a:ext uri="{FF2B5EF4-FFF2-40B4-BE49-F238E27FC236}">
                <a16:creationId xmlns:a16="http://schemas.microsoft.com/office/drawing/2014/main" id="{F854C327-24A4-E313-06E5-5D13A0982F44}"/>
              </a:ext>
            </a:extLst>
          </p:cNvPr>
          <p:cNvPicPr>
            <a:picLocks noChangeAspect="1"/>
          </p:cNvPicPr>
          <p:nvPr/>
        </p:nvPicPr>
        <p:blipFill>
          <a:blip r:embed="rId3"/>
          <a:stretch>
            <a:fillRect/>
          </a:stretch>
        </p:blipFill>
        <p:spPr>
          <a:xfrm>
            <a:off x="2043792" y="3831808"/>
            <a:ext cx="7772400" cy="2148548"/>
          </a:xfrm>
          <a:prstGeom prst="rect">
            <a:avLst/>
          </a:prstGeom>
        </p:spPr>
      </p:pic>
    </p:spTree>
    <p:extLst>
      <p:ext uri="{BB962C8B-B14F-4D97-AF65-F5344CB8AC3E}">
        <p14:creationId xmlns:p14="http://schemas.microsoft.com/office/powerpoint/2010/main" val="3648382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2" name="Title 1">
            <a:extLst>
              <a:ext uri="{FF2B5EF4-FFF2-40B4-BE49-F238E27FC236}">
                <a16:creationId xmlns:a16="http://schemas.microsoft.com/office/drawing/2014/main" id="{2F9E2FBB-7599-41D1-7602-259FFDB7F7F5}"/>
              </a:ext>
            </a:extLst>
          </p:cNvPr>
          <p:cNvSpPr>
            <a:spLocks noGrp="1"/>
          </p:cNvSpPr>
          <p:nvPr>
            <p:ph type="title"/>
          </p:nvPr>
        </p:nvSpPr>
        <p:spPr>
          <a:xfrm>
            <a:off x="1030288" y="609600"/>
            <a:ext cx="10131425" cy="1110343"/>
          </a:xfrm>
        </p:spPr>
        <p:txBody>
          <a:bodyPr>
            <a:normAutofit/>
          </a:bodyPr>
          <a:lstStyle/>
          <a:p>
            <a:pPr algn="ctr"/>
            <a:r>
              <a:rPr lang="en-US" dirty="0">
                <a:solidFill>
                  <a:schemeClr val="bg1"/>
                </a:solidFill>
              </a:rPr>
              <a:t>What is a Palindrome?</a:t>
            </a:r>
          </a:p>
        </p:txBody>
      </p:sp>
      <p:sp>
        <p:nvSpPr>
          <p:cNvPr id="3" name="Content Placeholder 2">
            <a:extLst>
              <a:ext uri="{FF2B5EF4-FFF2-40B4-BE49-F238E27FC236}">
                <a16:creationId xmlns:a16="http://schemas.microsoft.com/office/drawing/2014/main" id="{2AA123DE-6A1B-6F8F-C94C-781A2814D027}"/>
              </a:ext>
            </a:extLst>
          </p:cNvPr>
          <p:cNvSpPr>
            <a:spLocks noGrp="1"/>
          </p:cNvSpPr>
          <p:nvPr>
            <p:ph idx="1"/>
          </p:nvPr>
        </p:nvSpPr>
        <p:spPr>
          <a:xfrm>
            <a:off x="685801" y="2592573"/>
            <a:ext cx="10820400" cy="2270840"/>
          </a:xfrm>
        </p:spPr>
        <p:txBody>
          <a:bodyPr>
            <a:normAutofit/>
          </a:bodyPr>
          <a:lstStyle/>
          <a:p>
            <a:pPr marL="457200" lvl="1" indent="0">
              <a:buNone/>
            </a:pPr>
            <a:r>
              <a:rPr lang="en-US" sz="2800" i="0" dirty="0">
                <a:effectLst/>
                <a:latin typeface="Garamond" panose="02020404030301010803" pitchFamily="18" charset="0"/>
                <a:ea typeface="Calibri" panose="020F0502020204030204" pitchFamily="34" charset="0"/>
                <a:cs typeface="Times New Roman" panose="02020603050405020304" pitchFamily="18" charset="0"/>
              </a:rPr>
              <a:t>A Palindrome is defined as a word, phrase, or sequence that reads the same backward as forward. Examples of this might be the word racecar, or phrases such as nurses run or - my personal favorite – taco cat.</a:t>
            </a:r>
            <a:r>
              <a:rPr lang="en-US" sz="2800" i="0" dirty="0">
                <a:effectLst/>
              </a:rPr>
              <a:t> </a:t>
            </a:r>
            <a:endParaRPr lang="en-US" sz="2800" i="0" dirty="0"/>
          </a:p>
        </p:txBody>
      </p:sp>
      <p:pic>
        <p:nvPicPr>
          <p:cNvPr id="1026" name="Picture 2" descr="Taco Cat Costume – Pet Krewe">
            <a:extLst>
              <a:ext uri="{FF2B5EF4-FFF2-40B4-BE49-F238E27FC236}">
                <a16:creationId xmlns:a16="http://schemas.microsoft.com/office/drawing/2014/main" id="{1C0252DD-FFB1-C111-82B9-53E0F71A0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8025" y="4419599"/>
            <a:ext cx="25908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6721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ssolv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a:extLst>
              <a:ext uri="{FF2B5EF4-FFF2-40B4-BE49-F238E27FC236}">
                <a16:creationId xmlns:a16="http://schemas.microsoft.com/office/drawing/2014/main" id="{C04F8797-ED77-4C70-AAEA-0DE48267C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AD06229-FEB7-4CC9-8BE7-1A9457B9C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3" name="Picture 12">
            <a:extLst>
              <a:ext uri="{FF2B5EF4-FFF2-40B4-BE49-F238E27FC236}">
                <a16:creationId xmlns:a16="http://schemas.microsoft.com/office/drawing/2014/main" id="{42B44E02-2041-49BE-AF61-F91454DC3A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60549" r="62095"/>
          <a:stretch/>
        </p:blipFill>
        <p:spPr>
          <a:xfrm flipH="1">
            <a:off x="8948814" y="3265714"/>
            <a:ext cx="3243185" cy="1898718"/>
          </a:xfrm>
          <a:custGeom>
            <a:avLst/>
            <a:gdLst>
              <a:gd name="connsiteX0" fmla="*/ 220380 w 3243185"/>
              <a:gd name="connsiteY0" fmla="*/ 404386 h 1898718"/>
              <a:gd name="connsiteX1" fmla="*/ 278149 w 3243185"/>
              <a:gd name="connsiteY1" fmla="*/ 410805 h 1898718"/>
              <a:gd name="connsiteX2" fmla="*/ 297405 w 3243185"/>
              <a:gd name="connsiteY2" fmla="*/ 423642 h 1898718"/>
              <a:gd name="connsiteX3" fmla="*/ 316662 w 3243185"/>
              <a:gd name="connsiteY3" fmla="*/ 430061 h 1898718"/>
              <a:gd name="connsiteX4" fmla="*/ 355175 w 3243185"/>
              <a:gd name="connsiteY4" fmla="*/ 455737 h 1898718"/>
              <a:gd name="connsiteX5" fmla="*/ 406525 w 3243185"/>
              <a:gd name="connsiteY5" fmla="*/ 468574 h 1898718"/>
              <a:gd name="connsiteX6" fmla="*/ 425782 w 3243185"/>
              <a:gd name="connsiteY6" fmla="*/ 481412 h 1898718"/>
              <a:gd name="connsiteX7" fmla="*/ 445038 w 3243185"/>
              <a:gd name="connsiteY7" fmla="*/ 487831 h 1898718"/>
              <a:gd name="connsiteX8" fmla="*/ 483551 w 3243185"/>
              <a:gd name="connsiteY8" fmla="*/ 526344 h 1898718"/>
              <a:gd name="connsiteX9" fmla="*/ 483551 w 3243185"/>
              <a:gd name="connsiteY9" fmla="*/ 609788 h 1898718"/>
              <a:gd name="connsiteX10" fmla="*/ 445038 w 3243185"/>
              <a:gd name="connsiteY10" fmla="*/ 635464 h 1898718"/>
              <a:gd name="connsiteX11" fmla="*/ 246055 w 3243185"/>
              <a:gd name="connsiteY11" fmla="*/ 629045 h 1898718"/>
              <a:gd name="connsiteX12" fmla="*/ 233217 w 3243185"/>
              <a:gd name="connsiteY12" fmla="*/ 609788 h 1898718"/>
              <a:gd name="connsiteX13" fmla="*/ 213961 w 3243185"/>
              <a:gd name="connsiteY13" fmla="*/ 603370 h 1898718"/>
              <a:gd name="connsiteX14" fmla="*/ 188285 w 3243185"/>
              <a:gd name="connsiteY14" fmla="*/ 564857 h 1898718"/>
              <a:gd name="connsiteX15" fmla="*/ 175448 w 3243185"/>
              <a:gd name="connsiteY15" fmla="*/ 526344 h 1898718"/>
              <a:gd name="connsiteX16" fmla="*/ 220380 w 3243185"/>
              <a:gd name="connsiteY16" fmla="*/ 404386 h 1898718"/>
              <a:gd name="connsiteX17" fmla="*/ 3243185 w 3243185"/>
              <a:gd name="connsiteY17" fmla="*/ 0 h 1898718"/>
              <a:gd name="connsiteX18" fmla="*/ 2298567 w 3243185"/>
              <a:gd name="connsiteY18" fmla="*/ 0 h 1898718"/>
              <a:gd name="connsiteX19" fmla="*/ 2293659 w 3243185"/>
              <a:gd name="connsiteY19" fmla="*/ 51351 h 1898718"/>
              <a:gd name="connsiteX20" fmla="*/ 2274403 w 3243185"/>
              <a:gd name="connsiteY20" fmla="*/ 83445 h 1898718"/>
              <a:gd name="connsiteX21" fmla="*/ 2248728 w 3243185"/>
              <a:gd name="connsiteY21" fmla="*/ 121958 h 1898718"/>
              <a:gd name="connsiteX22" fmla="*/ 2203796 w 3243185"/>
              <a:gd name="connsiteY22" fmla="*/ 166890 h 1898718"/>
              <a:gd name="connsiteX23" fmla="*/ 2178121 w 3243185"/>
              <a:gd name="connsiteY23" fmla="*/ 173308 h 1898718"/>
              <a:gd name="connsiteX24" fmla="*/ 2126770 w 3243185"/>
              <a:gd name="connsiteY24" fmla="*/ 211821 h 1898718"/>
              <a:gd name="connsiteX25" fmla="*/ 2081838 w 3243185"/>
              <a:gd name="connsiteY25" fmla="*/ 237497 h 1898718"/>
              <a:gd name="connsiteX26" fmla="*/ 2043325 w 3243185"/>
              <a:gd name="connsiteY26" fmla="*/ 250334 h 1898718"/>
              <a:gd name="connsiteX27" fmla="*/ 1972718 w 3243185"/>
              <a:gd name="connsiteY27" fmla="*/ 288847 h 1898718"/>
              <a:gd name="connsiteX28" fmla="*/ 1940624 w 3243185"/>
              <a:gd name="connsiteY28" fmla="*/ 295266 h 1898718"/>
              <a:gd name="connsiteX29" fmla="*/ 1914949 w 3243185"/>
              <a:gd name="connsiteY29" fmla="*/ 308104 h 1898718"/>
              <a:gd name="connsiteX30" fmla="*/ 1895693 w 3243185"/>
              <a:gd name="connsiteY30" fmla="*/ 320941 h 1898718"/>
              <a:gd name="connsiteX31" fmla="*/ 1870017 w 3243185"/>
              <a:gd name="connsiteY31" fmla="*/ 327360 h 1898718"/>
              <a:gd name="connsiteX32" fmla="*/ 1831504 w 3243185"/>
              <a:gd name="connsiteY32" fmla="*/ 340198 h 1898718"/>
              <a:gd name="connsiteX33" fmla="*/ 1780154 w 3243185"/>
              <a:gd name="connsiteY33" fmla="*/ 353035 h 1898718"/>
              <a:gd name="connsiteX34" fmla="*/ 1760897 w 3243185"/>
              <a:gd name="connsiteY34" fmla="*/ 359454 h 1898718"/>
              <a:gd name="connsiteX35" fmla="*/ 1683871 w 3243185"/>
              <a:gd name="connsiteY35" fmla="*/ 397967 h 1898718"/>
              <a:gd name="connsiteX36" fmla="*/ 1632521 w 3243185"/>
              <a:gd name="connsiteY36" fmla="*/ 410805 h 1898718"/>
              <a:gd name="connsiteX37" fmla="*/ 1594008 w 3243185"/>
              <a:gd name="connsiteY37" fmla="*/ 423642 h 1898718"/>
              <a:gd name="connsiteX38" fmla="*/ 1568333 w 3243185"/>
              <a:gd name="connsiteY38" fmla="*/ 430061 h 1898718"/>
              <a:gd name="connsiteX39" fmla="*/ 1542657 w 3243185"/>
              <a:gd name="connsiteY39" fmla="*/ 442899 h 1898718"/>
              <a:gd name="connsiteX40" fmla="*/ 1516982 w 3243185"/>
              <a:gd name="connsiteY40" fmla="*/ 449318 h 1898718"/>
              <a:gd name="connsiteX41" fmla="*/ 1497725 w 3243185"/>
              <a:gd name="connsiteY41" fmla="*/ 455737 h 1898718"/>
              <a:gd name="connsiteX42" fmla="*/ 1452794 w 3243185"/>
              <a:gd name="connsiteY42" fmla="*/ 468574 h 1898718"/>
              <a:gd name="connsiteX43" fmla="*/ 1433537 w 3243185"/>
              <a:gd name="connsiteY43" fmla="*/ 481412 h 1898718"/>
              <a:gd name="connsiteX44" fmla="*/ 1369349 w 3243185"/>
              <a:gd name="connsiteY44" fmla="*/ 494250 h 1898718"/>
              <a:gd name="connsiteX45" fmla="*/ 1324417 w 3243185"/>
              <a:gd name="connsiteY45" fmla="*/ 519925 h 1898718"/>
              <a:gd name="connsiteX46" fmla="*/ 1285904 w 3243185"/>
              <a:gd name="connsiteY46" fmla="*/ 539181 h 1898718"/>
              <a:gd name="connsiteX47" fmla="*/ 1247391 w 3243185"/>
              <a:gd name="connsiteY47" fmla="*/ 545600 h 1898718"/>
              <a:gd name="connsiteX48" fmla="*/ 1176784 w 3243185"/>
              <a:gd name="connsiteY48" fmla="*/ 564857 h 1898718"/>
              <a:gd name="connsiteX49" fmla="*/ 907194 w 3243185"/>
              <a:gd name="connsiteY49" fmla="*/ 577694 h 1898718"/>
              <a:gd name="connsiteX50" fmla="*/ 881518 w 3243185"/>
              <a:gd name="connsiteY50" fmla="*/ 584113 h 1898718"/>
              <a:gd name="connsiteX51" fmla="*/ 656860 w 3243185"/>
              <a:gd name="connsiteY51" fmla="*/ 577694 h 1898718"/>
              <a:gd name="connsiteX52" fmla="*/ 637603 w 3243185"/>
              <a:gd name="connsiteY52" fmla="*/ 558438 h 1898718"/>
              <a:gd name="connsiteX53" fmla="*/ 618347 w 3243185"/>
              <a:gd name="connsiteY53" fmla="*/ 519925 h 1898718"/>
              <a:gd name="connsiteX54" fmla="*/ 599090 w 3243185"/>
              <a:gd name="connsiteY54" fmla="*/ 500668 h 1898718"/>
              <a:gd name="connsiteX55" fmla="*/ 566996 w 3243185"/>
              <a:gd name="connsiteY55" fmla="*/ 474993 h 1898718"/>
              <a:gd name="connsiteX56" fmla="*/ 560577 w 3243185"/>
              <a:gd name="connsiteY56" fmla="*/ 455737 h 1898718"/>
              <a:gd name="connsiteX57" fmla="*/ 522064 w 3243185"/>
              <a:gd name="connsiteY57" fmla="*/ 436480 h 1898718"/>
              <a:gd name="connsiteX58" fmla="*/ 502808 w 3243185"/>
              <a:gd name="connsiteY58" fmla="*/ 423642 h 1898718"/>
              <a:gd name="connsiteX59" fmla="*/ 464295 w 3243185"/>
              <a:gd name="connsiteY59" fmla="*/ 410805 h 1898718"/>
              <a:gd name="connsiteX60" fmla="*/ 445038 w 3243185"/>
              <a:gd name="connsiteY60" fmla="*/ 397967 h 1898718"/>
              <a:gd name="connsiteX61" fmla="*/ 374431 w 3243185"/>
              <a:gd name="connsiteY61" fmla="*/ 391548 h 1898718"/>
              <a:gd name="connsiteX62" fmla="*/ 329500 w 3243185"/>
              <a:gd name="connsiteY62" fmla="*/ 372292 h 1898718"/>
              <a:gd name="connsiteX63" fmla="*/ 310243 w 3243185"/>
              <a:gd name="connsiteY63" fmla="*/ 365873 h 1898718"/>
              <a:gd name="connsiteX64" fmla="*/ 271730 w 3243185"/>
              <a:gd name="connsiteY64" fmla="*/ 340198 h 1898718"/>
              <a:gd name="connsiteX65" fmla="*/ 239636 w 3243185"/>
              <a:gd name="connsiteY65" fmla="*/ 301685 h 1898718"/>
              <a:gd name="connsiteX66" fmla="*/ 201123 w 3243185"/>
              <a:gd name="connsiteY66" fmla="*/ 269591 h 1898718"/>
              <a:gd name="connsiteX67" fmla="*/ 149773 w 3243185"/>
              <a:gd name="connsiteY67" fmla="*/ 224659 h 1898718"/>
              <a:gd name="connsiteX68" fmla="*/ 111260 w 3243185"/>
              <a:gd name="connsiteY68" fmla="*/ 211821 h 1898718"/>
              <a:gd name="connsiteX69" fmla="*/ 92003 w 3243185"/>
              <a:gd name="connsiteY69" fmla="*/ 205402 h 1898718"/>
              <a:gd name="connsiteX70" fmla="*/ 72747 w 3243185"/>
              <a:gd name="connsiteY70" fmla="*/ 192565 h 1898718"/>
              <a:gd name="connsiteX71" fmla="*/ 34234 w 3243185"/>
              <a:gd name="connsiteY71" fmla="*/ 160471 h 1898718"/>
              <a:gd name="connsiteX72" fmla="*/ 8558 w 3243185"/>
              <a:gd name="connsiteY72" fmla="*/ 121958 h 1898718"/>
              <a:gd name="connsiteX73" fmla="*/ 11877 w 3243185"/>
              <a:gd name="connsiteY73" fmla="*/ 15345 h 1898718"/>
              <a:gd name="connsiteX74" fmla="*/ 16098 w 3243185"/>
              <a:gd name="connsiteY74" fmla="*/ 0 h 1898718"/>
              <a:gd name="connsiteX75" fmla="*/ 0 w 3243185"/>
              <a:gd name="connsiteY75" fmla="*/ 0 h 1898718"/>
              <a:gd name="connsiteX76" fmla="*/ 0 w 3243185"/>
              <a:gd name="connsiteY76" fmla="*/ 1540363 h 1898718"/>
              <a:gd name="connsiteX77" fmla="*/ 234477 w 3243185"/>
              <a:gd name="connsiteY77" fmla="*/ 1584265 h 1898718"/>
              <a:gd name="connsiteX78" fmla="*/ 512026 w 3243185"/>
              <a:gd name="connsiteY78" fmla="*/ 1634009 h 1898718"/>
              <a:gd name="connsiteX79" fmla="*/ 790802 w 3243185"/>
              <a:gd name="connsiteY79" fmla="*/ 1682702 h 1898718"/>
              <a:gd name="connsiteX80" fmla="*/ 1070807 w 3243185"/>
              <a:gd name="connsiteY80" fmla="*/ 1724388 h 1898718"/>
              <a:gd name="connsiteX81" fmla="*/ 1349583 w 3243185"/>
              <a:gd name="connsiteY81" fmla="*/ 1766425 h 1898718"/>
              <a:gd name="connsiteX82" fmla="*/ 1629588 w 3243185"/>
              <a:gd name="connsiteY82" fmla="*/ 1805660 h 1898718"/>
              <a:gd name="connsiteX83" fmla="*/ 1905908 w 3243185"/>
              <a:gd name="connsiteY83" fmla="*/ 1839289 h 1898718"/>
              <a:gd name="connsiteX84" fmla="*/ 2185913 w 3243185"/>
              <a:gd name="connsiteY84" fmla="*/ 1871167 h 1898718"/>
              <a:gd name="connsiteX85" fmla="*/ 2450068 w 3243185"/>
              <a:gd name="connsiteY85" fmla="*/ 1898718 h 1898718"/>
              <a:gd name="connsiteX86" fmla="*/ 3243185 w 3243185"/>
              <a:gd name="connsiteY86" fmla="*/ 1898718 h 189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243185" h="1898718">
                <a:moveTo>
                  <a:pt x="220380" y="404386"/>
                </a:moveTo>
                <a:cubicBezTo>
                  <a:pt x="239636" y="406526"/>
                  <a:pt x="259352" y="406106"/>
                  <a:pt x="278149" y="410805"/>
                </a:cubicBezTo>
                <a:cubicBezTo>
                  <a:pt x="285633" y="412676"/>
                  <a:pt x="290505" y="420192"/>
                  <a:pt x="297405" y="423642"/>
                </a:cubicBezTo>
                <a:cubicBezTo>
                  <a:pt x="303457" y="426669"/>
                  <a:pt x="310747" y="426775"/>
                  <a:pt x="316662" y="430061"/>
                </a:cubicBezTo>
                <a:cubicBezTo>
                  <a:pt x="330149" y="437554"/>
                  <a:pt x="340537" y="450857"/>
                  <a:pt x="355175" y="455737"/>
                </a:cubicBezTo>
                <a:cubicBezTo>
                  <a:pt x="384781" y="465606"/>
                  <a:pt x="367797" y="460829"/>
                  <a:pt x="406525" y="468574"/>
                </a:cubicBezTo>
                <a:cubicBezTo>
                  <a:pt x="412944" y="472853"/>
                  <a:pt x="418882" y="477962"/>
                  <a:pt x="425782" y="481412"/>
                </a:cubicBezTo>
                <a:cubicBezTo>
                  <a:pt x="431834" y="484438"/>
                  <a:pt x="439698" y="483676"/>
                  <a:pt x="445038" y="487831"/>
                </a:cubicBezTo>
                <a:cubicBezTo>
                  <a:pt x="459369" y="498977"/>
                  <a:pt x="483551" y="526344"/>
                  <a:pt x="483551" y="526344"/>
                </a:cubicBezTo>
                <a:cubicBezTo>
                  <a:pt x="493199" y="555288"/>
                  <a:pt x="501991" y="572910"/>
                  <a:pt x="483551" y="609788"/>
                </a:cubicBezTo>
                <a:cubicBezTo>
                  <a:pt x="476651" y="623588"/>
                  <a:pt x="445038" y="635464"/>
                  <a:pt x="445038" y="635464"/>
                </a:cubicBezTo>
                <a:cubicBezTo>
                  <a:pt x="378711" y="633324"/>
                  <a:pt x="311935" y="637030"/>
                  <a:pt x="246055" y="629045"/>
                </a:cubicBezTo>
                <a:cubicBezTo>
                  <a:pt x="238396" y="628117"/>
                  <a:pt x="239242" y="614607"/>
                  <a:pt x="233217" y="609788"/>
                </a:cubicBezTo>
                <a:cubicBezTo>
                  <a:pt x="227934" y="605562"/>
                  <a:pt x="220380" y="605509"/>
                  <a:pt x="213961" y="603370"/>
                </a:cubicBezTo>
                <a:cubicBezTo>
                  <a:pt x="205402" y="590532"/>
                  <a:pt x="193165" y="579494"/>
                  <a:pt x="188285" y="564857"/>
                </a:cubicBezTo>
                <a:lnTo>
                  <a:pt x="175448" y="526344"/>
                </a:lnTo>
                <a:cubicBezTo>
                  <a:pt x="182293" y="423657"/>
                  <a:pt x="212891" y="424712"/>
                  <a:pt x="220380" y="404386"/>
                </a:cubicBezTo>
                <a:close/>
                <a:moveTo>
                  <a:pt x="3243185" y="0"/>
                </a:moveTo>
                <a:lnTo>
                  <a:pt x="2298567" y="0"/>
                </a:lnTo>
                <a:lnTo>
                  <a:pt x="2293659" y="51351"/>
                </a:lnTo>
                <a:cubicBezTo>
                  <a:pt x="2291895" y="63701"/>
                  <a:pt x="2281101" y="72919"/>
                  <a:pt x="2274403" y="83445"/>
                </a:cubicBezTo>
                <a:cubicBezTo>
                  <a:pt x="2266120" y="96461"/>
                  <a:pt x="2257985" y="109614"/>
                  <a:pt x="2248728" y="121958"/>
                </a:cubicBezTo>
                <a:cubicBezTo>
                  <a:pt x="2233323" y="142498"/>
                  <a:pt x="2227760" y="154908"/>
                  <a:pt x="2203796" y="166890"/>
                </a:cubicBezTo>
                <a:cubicBezTo>
                  <a:pt x="2195906" y="170835"/>
                  <a:pt x="2186679" y="171169"/>
                  <a:pt x="2178121" y="173308"/>
                </a:cubicBezTo>
                <a:cubicBezTo>
                  <a:pt x="2148108" y="203321"/>
                  <a:pt x="2169307" y="185236"/>
                  <a:pt x="2126770" y="211821"/>
                </a:cubicBezTo>
                <a:cubicBezTo>
                  <a:pt x="2106184" y="224688"/>
                  <a:pt x="2106188" y="227757"/>
                  <a:pt x="2081838" y="237497"/>
                </a:cubicBezTo>
                <a:cubicBezTo>
                  <a:pt x="2069275" y="242522"/>
                  <a:pt x="2054585" y="242828"/>
                  <a:pt x="2043325" y="250334"/>
                </a:cubicBezTo>
                <a:cubicBezTo>
                  <a:pt x="2023241" y="263724"/>
                  <a:pt x="1993522" y="284687"/>
                  <a:pt x="1972718" y="288847"/>
                </a:cubicBezTo>
                <a:lnTo>
                  <a:pt x="1940624" y="295266"/>
                </a:lnTo>
                <a:cubicBezTo>
                  <a:pt x="1932066" y="299545"/>
                  <a:pt x="1923257" y="303356"/>
                  <a:pt x="1914949" y="308104"/>
                </a:cubicBezTo>
                <a:cubicBezTo>
                  <a:pt x="1908251" y="311931"/>
                  <a:pt x="1902783" y="317902"/>
                  <a:pt x="1895693" y="320941"/>
                </a:cubicBezTo>
                <a:cubicBezTo>
                  <a:pt x="1887584" y="324416"/>
                  <a:pt x="1878467" y="324825"/>
                  <a:pt x="1870017" y="327360"/>
                </a:cubicBezTo>
                <a:cubicBezTo>
                  <a:pt x="1857056" y="331248"/>
                  <a:pt x="1844633" y="336916"/>
                  <a:pt x="1831504" y="340198"/>
                </a:cubicBezTo>
                <a:cubicBezTo>
                  <a:pt x="1814387" y="344477"/>
                  <a:pt x="1796892" y="347456"/>
                  <a:pt x="1780154" y="353035"/>
                </a:cubicBezTo>
                <a:cubicBezTo>
                  <a:pt x="1773735" y="355175"/>
                  <a:pt x="1766812" y="356168"/>
                  <a:pt x="1760897" y="359454"/>
                </a:cubicBezTo>
                <a:cubicBezTo>
                  <a:pt x="1709553" y="387979"/>
                  <a:pt x="1738400" y="384335"/>
                  <a:pt x="1683871" y="397967"/>
                </a:cubicBezTo>
                <a:cubicBezTo>
                  <a:pt x="1666755" y="402246"/>
                  <a:pt x="1649259" y="405226"/>
                  <a:pt x="1632521" y="410805"/>
                </a:cubicBezTo>
                <a:cubicBezTo>
                  <a:pt x="1619683" y="415084"/>
                  <a:pt x="1607136" y="420361"/>
                  <a:pt x="1594008" y="423642"/>
                </a:cubicBezTo>
                <a:cubicBezTo>
                  <a:pt x="1585449" y="425782"/>
                  <a:pt x="1576593" y="426964"/>
                  <a:pt x="1568333" y="430061"/>
                </a:cubicBezTo>
                <a:cubicBezTo>
                  <a:pt x="1559373" y="433421"/>
                  <a:pt x="1551617" y="439539"/>
                  <a:pt x="1542657" y="442899"/>
                </a:cubicBezTo>
                <a:cubicBezTo>
                  <a:pt x="1534397" y="445997"/>
                  <a:pt x="1525465" y="446895"/>
                  <a:pt x="1516982" y="449318"/>
                </a:cubicBezTo>
                <a:cubicBezTo>
                  <a:pt x="1510476" y="451177"/>
                  <a:pt x="1504231" y="453878"/>
                  <a:pt x="1497725" y="455737"/>
                </a:cubicBezTo>
                <a:cubicBezTo>
                  <a:pt x="1488128" y="458478"/>
                  <a:pt x="1463054" y="463444"/>
                  <a:pt x="1452794" y="468574"/>
                </a:cubicBezTo>
                <a:cubicBezTo>
                  <a:pt x="1445893" y="472024"/>
                  <a:pt x="1440911" y="479143"/>
                  <a:pt x="1433537" y="481412"/>
                </a:cubicBezTo>
                <a:cubicBezTo>
                  <a:pt x="1412682" y="487829"/>
                  <a:pt x="1369349" y="494250"/>
                  <a:pt x="1369349" y="494250"/>
                </a:cubicBezTo>
                <a:cubicBezTo>
                  <a:pt x="1307265" y="540813"/>
                  <a:pt x="1373427" y="495420"/>
                  <a:pt x="1324417" y="519925"/>
                </a:cubicBezTo>
                <a:cubicBezTo>
                  <a:pt x="1296720" y="533774"/>
                  <a:pt x="1314945" y="532728"/>
                  <a:pt x="1285904" y="539181"/>
                </a:cubicBezTo>
                <a:cubicBezTo>
                  <a:pt x="1273199" y="542005"/>
                  <a:pt x="1260096" y="542777"/>
                  <a:pt x="1247391" y="545600"/>
                </a:cubicBezTo>
                <a:cubicBezTo>
                  <a:pt x="1214234" y="552969"/>
                  <a:pt x="1227302" y="562451"/>
                  <a:pt x="1176784" y="564857"/>
                </a:cubicBezTo>
                <a:lnTo>
                  <a:pt x="907194" y="577694"/>
                </a:lnTo>
                <a:cubicBezTo>
                  <a:pt x="898635" y="579834"/>
                  <a:pt x="890340" y="584113"/>
                  <a:pt x="881518" y="584113"/>
                </a:cubicBezTo>
                <a:cubicBezTo>
                  <a:pt x="806601" y="584113"/>
                  <a:pt x="731365" y="585537"/>
                  <a:pt x="656860" y="577694"/>
                </a:cubicBezTo>
                <a:cubicBezTo>
                  <a:pt x="647832" y="576744"/>
                  <a:pt x="643415" y="565411"/>
                  <a:pt x="637603" y="558438"/>
                </a:cubicBezTo>
                <a:cubicBezTo>
                  <a:pt x="587103" y="497837"/>
                  <a:pt x="656946" y="577823"/>
                  <a:pt x="618347" y="519925"/>
                </a:cubicBezTo>
                <a:cubicBezTo>
                  <a:pt x="613311" y="512372"/>
                  <a:pt x="604902" y="507642"/>
                  <a:pt x="599090" y="500668"/>
                </a:cubicBezTo>
                <a:cubicBezTo>
                  <a:pt x="576756" y="473868"/>
                  <a:pt x="598608" y="485530"/>
                  <a:pt x="566996" y="474993"/>
                </a:cubicBezTo>
                <a:cubicBezTo>
                  <a:pt x="564857" y="468574"/>
                  <a:pt x="564804" y="461020"/>
                  <a:pt x="560577" y="455737"/>
                </a:cubicBezTo>
                <a:cubicBezTo>
                  <a:pt x="548314" y="440407"/>
                  <a:pt x="537569" y="444232"/>
                  <a:pt x="522064" y="436480"/>
                </a:cubicBezTo>
                <a:cubicBezTo>
                  <a:pt x="515164" y="433030"/>
                  <a:pt x="509858" y="426775"/>
                  <a:pt x="502808" y="423642"/>
                </a:cubicBezTo>
                <a:cubicBezTo>
                  <a:pt x="490442" y="418147"/>
                  <a:pt x="475555" y="418311"/>
                  <a:pt x="464295" y="410805"/>
                </a:cubicBezTo>
                <a:cubicBezTo>
                  <a:pt x="457876" y="406526"/>
                  <a:pt x="452582" y="399584"/>
                  <a:pt x="445038" y="397967"/>
                </a:cubicBezTo>
                <a:cubicBezTo>
                  <a:pt x="421930" y="393015"/>
                  <a:pt x="397967" y="393688"/>
                  <a:pt x="374431" y="391548"/>
                </a:cubicBezTo>
                <a:cubicBezTo>
                  <a:pt x="320996" y="378189"/>
                  <a:pt x="373828" y="394456"/>
                  <a:pt x="329500" y="372292"/>
                </a:cubicBezTo>
                <a:cubicBezTo>
                  <a:pt x="323448" y="369266"/>
                  <a:pt x="316158" y="369159"/>
                  <a:pt x="310243" y="365873"/>
                </a:cubicBezTo>
                <a:cubicBezTo>
                  <a:pt x="296756" y="358380"/>
                  <a:pt x="271730" y="340198"/>
                  <a:pt x="271730" y="340198"/>
                </a:cubicBezTo>
                <a:cubicBezTo>
                  <a:pt x="259107" y="321264"/>
                  <a:pt x="258170" y="317130"/>
                  <a:pt x="239636" y="301685"/>
                </a:cubicBezTo>
                <a:cubicBezTo>
                  <a:pt x="212096" y="278735"/>
                  <a:pt x="226695" y="300277"/>
                  <a:pt x="201123" y="269591"/>
                </a:cubicBezTo>
                <a:cubicBezTo>
                  <a:pt x="180961" y="245397"/>
                  <a:pt x="192235" y="238813"/>
                  <a:pt x="149773" y="224659"/>
                </a:cubicBezTo>
                <a:lnTo>
                  <a:pt x="111260" y="211821"/>
                </a:lnTo>
                <a:cubicBezTo>
                  <a:pt x="104841" y="209682"/>
                  <a:pt x="97633" y="209156"/>
                  <a:pt x="92003" y="205402"/>
                </a:cubicBezTo>
                <a:cubicBezTo>
                  <a:pt x="85584" y="201123"/>
                  <a:pt x="78673" y="197503"/>
                  <a:pt x="72747" y="192565"/>
                </a:cubicBezTo>
                <a:cubicBezTo>
                  <a:pt x="23324" y="151379"/>
                  <a:pt x="82044" y="192344"/>
                  <a:pt x="34234" y="160471"/>
                </a:cubicBezTo>
                <a:cubicBezTo>
                  <a:pt x="25675" y="147633"/>
                  <a:pt x="7748" y="137365"/>
                  <a:pt x="8558" y="121958"/>
                </a:cubicBezTo>
                <a:cubicBezTo>
                  <a:pt x="10157" y="91584"/>
                  <a:pt x="6161" y="51646"/>
                  <a:pt x="11877" y="15345"/>
                </a:cubicBezTo>
                <a:lnTo>
                  <a:pt x="16098" y="0"/>
                </a:lnTo>
                <a:lnTo>
                  <a:pt x="0" y="0"/>
                </a:lnTo>
                <a:lnTo>
                  <a:pt x="0" y="1540363"/>
                </a:lnTo>
                <a:lnTo>
                  <a:pt x="234477" y="1584265"/>
                </a:lnTo>
                <a:lnTo>
                  <a:pt x="512026" y="1634009"/>
                </a:lnTo>
                <a:lnTo>
                  <a:pt x="790802" y="1682702"/>
                </a:lnTo>
                <a:lnTo>
                  <a:pt x="1070807" y="1724388"/>
                </a:lnTo>
                <a:lnTo>
                  <a:pt x="1349583" y="1766425"/>
                </a:lnTo>
                <a:lnTo>
                  <a:pt x="1629588" y="1805660"/>
                </a:lnTo>
                <a:lnTo>
                  <a:pt x="1905908" y="1839289"/>
                </a:lnTo>
                <a:lnTo>
                  <a:pt x="2185913" y="1871167"/>
                </a:lnTo>
                <a:lnTo>
                  <a:pt x="2450068" y="1898718"/>
                </a:lnTo>
                <a:lnTo>
                  <a:pt x="3243185" y="1898718"/>
                </a:lnTo>
                <a:close/>
              </a:path>
            </a:pathLst>
          </a:custGeom>
        </p:spPr>
      </p:pic>
      <p:pic>
        <p:nvPicPr>
          <p:cNvPr id="15" name="Picture 14">
            <a:extLst>
              <a:ext uri="{FF2B5EF4-FFF2-40B4-BE49-F238E27FC236}">
                <a16:creationId xmlns:a16="http://schemas.microsoft.com/office/drawing/2014/main" id="{08625290-97B7-41E9-9685-D438F86FC9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b="18503"/>
          <a:stretch>
            <a:fillRect/>
          </a:stretch>
        </p:blipFill>
        <p:spPr>
          <a:xfrm>
            <a:off x="0" y="0"/>
            <a:ext cx="11611430" cy="5322895"/>
          </a:xfrm>
          <a:custGeom>
            <a:avLst/>
            <a:gdLst>
              <a:gd name="connsiteX0" fmla="*/ 0 w 11611430"/>
              <a:gd name="connsiteY0" fmla="*/ 0 h 5322895"/>
              <a:gd name="connsiteX1" fmla="*/ 11611430 w 11611430"/>
              <a:gd name="connsiteY1" fmla="*/ 0 h 5322895"/>
              <a:gd name="connsiteX2" fmla="*/ 11611430 w 11611430"/>
              <a:gd name="connsiteY2" fmla="*/ 4911695 h 5322895"/>
              <a:gd name="connsiteX3" fmla="*/ 11401197 w 11611430"/>
              <a:gd name="connsiteY3" fmla="*/ 4948416 h 5322895"/>
              <a:gd name="connsiteX4" fmla="*/ 11121192 w 11611430"/>
              <a:gd name="connsiteY4" fmla="*/ 4990102 h 5322895"/>
              <a:gd name="connsiteX5" fmla="*/ 10842416 w 11611430"/>
              <a:gd name="connsiteY5" fmla="*/ 5032139 h 5322895"/>
              <a:gd name="connsiteX6" fmla="*/ 10562411 w 11611430"/>
              <a:gd name="connsiteY6" fmla="*/ 5071374 h 5322895"/>
              <a:gd name="connsiteX7" fmla="*/ 10286091 w 11611430"/>
              <a:gd name="connsiteY7" fmla="*/ 5105003 h 5322895"/>
              <a:gd name="connsiteX8" fmla="*/ 10006086 w 11611430"/>
              <a:gd name="connsiteY8" fmla="*/ 5136881 h 5322895"/>
              <a:gd name="connsiteX9" fmla="*/ 9727310 w 11611430"/>
              <a:gd name="connsiteY9" fmla="*/ 5165957 h 5322895"/>
              <a:gd name="connsiteX10" fmla="*/ 9453445 w 11611430"/>
              <a:gd name="connsiteY10" fmla="*/ 5191179 h 5322895"/>
              <a:gd name="connsiteX11" fmla="*/ 9175897 w 11611430"/>
              <a:gd name="connsiteY11" fmla="*/ 5216401 h 5322895"/>
              <a:gd name="connsiteX12" fmla="*/ 8902033 w 11611430"/>
              <a:gd name="connsiteY12" fmla="*/ 5237420 h 5322895"/>
              <a:gd name="connsiteX13" fmla="*/ 8628169 w 11611430"/>
              <a:gd name="connsiteY13" fmla="*/ 5253884 h 5322895"/>
              <a:gd name="connsiteX14" fmla="*/ 8355533 w 11611430"/>
              <a:gd name="connsiteY14" fmla="*/ 5271050 h 5322895"/>
              <a:gd name="connsiteX15" fmla="*/ 8085353 w 11611430"/>
              <a:gd name="connsiteY15" fmla="*/ 5285412 h 5322895"/>
              <a:gd name="connsiteX16" fmla="*/ 7817629 w 11611430"/>
              <a:gd name="connsiteY16" fmla="*/ 5295571 h 5322895"/>
              <a:gd name="connsiteX17" fmla="*/ 7549905 w 11611430"/>
              <a:gd name="connsiteY17" fmla="*/ 5304329 h 5322895"/>
              <a:gd name="connsiteX18" fmla="*/ 7284638 w 11611430"/>
              <a:gd name="connsiteY18" fmla="*/ 5312736 h 5322895"/>
              <a:gd name="connsiteX19" fmla="*/ 7023055 w 11611430"/>
              <a:gd name="connsiteY19" fmla="*/ 5316590 h 5322895"/>
              <a:gd name="connsiteX20" fmla="*/ 6761472 w 11611430"/>
              <a:gd name="connsiteY20" fmla="*/ 5320793 h 5322895"/>
              <a:gd name="connsiteX21" fmla="*/ 6503573 w 11611430"/>
              <a:gd name="connsiteY21" fmla="*/ 5322895 h 5322895"/>
              <a:gd name="connsiteX22" fmla="*/ 6248130 w 11611430"/>
              <a:gd name="connsiteY22" fmla="*/ 5320793 h 5322895"/>
              <a:gd name="connsiteX23" fmla="*/ 5995144 w 11611430"/>
              <a:gd name="connsiteY23" fmla="*/ 5320793 h 5322895"/>
              <a:gd name="connsiteX24" fmla="*/ 5744613 w 11611430"/>
              <a:gd name="connsiteY24" fmla="*/ 5316590 h 5322895"/>
              <a:gd name="connsiteX25" fmla="*/ 5498995 w 11611430"/>
              <a:gd name="connsiteY25" fmla="*/ 5310284 h 5322895"/>
              <a:gd name="connsiteX26" fmla="*/ 5255834 w 11611430"/>
              <a:gd name="connsiteY26" fmla="*/ 5304329 h 5322895"/>
              <a:gd name="connsiteX27" fmla="*/ 5017584 w 11611430"/>
              <a:gd name="connsiteY27" fmla="*/ 5297673 h 5322895"/>
              <a:gd name="connsiteX28" fmla="*/ 4785514 w 11611430"/>
              <a:gd name="connsiteY28" fmla="*/ 5287726 h 5322895"/>
              <a:gd name="connsiteX29" fmla="*/ 4601441 w 11611430"/>
              <a:gd name="connsiteY29" fmla="*/ 4972173 h 5322895"/>
              <a:gd name="connsiteX30" fmla="*/ 4514210 w 11611430"/>
              <a:gd name="connsiteY30" fmla="*/ 4830422 h 5322895"/>
              <a:gd name="connsiteX31" fmla="*/ 4416075 w 11611430"/>
              <a:gd name="connsiteY31" fmla="*/ 4732288 h 5322895"/>
              <a:gd name="connsiteX32" fmla="*/ 4274324 w 11611430"/>
              <a:gd name="connsiteY32" fmla="*/ 4557826 h 5322895"/>
              <a:gd name="connsiteX33" fmla="*/ 4241613 w 11611430"/>
              <a:gd name="connsiteY33" fmla="*/ 4525113 h 5322895"/>
              <a:gd name="connsiteX34" fmla="*/ 4208901 w 11611430"/>
              <a:gd name="connsiteY34" fmla="*/ 4481499 h 5322895"/>
              <a:gd name="connsiteX35" fmla="*/ 4154382 w 11611430"/>
              <a:gd name="connsiteY35" fmla="*/ 4437883 h 5322895"/>
              <a:gd name="connsiteX36" fmla="*/ 4110766 w 11611430"/>
              <a:gd name="connsiteY36" fmla="*/ 4416075 h 5322895"/>
              <a:gd name="connsiteX37" fmla="*/ 4078054 w 11611430"/>
              <a:gd name="connsiteY37" fmla="*/ 4394267 h 5322895"/>
              <a:gd name="connsiteX38" fmla="*/ 4034439 w 11611430"/>
              <a:gd name="connsiteY38" fmla="*/ 4361556 h 5322895"/>
              <a:gd name="connsiteX39" fmla="*/ 3958111 w 11611430"/>
              <a:gd name="connsiteY39" fmla="*/ 4339747 h 5322895"/>
              <a:gd name="connsiteX40" fmla="*/ 3892688 w 11611430"/>
              <a:gd name="connsiteY40" fmla="*/ 4328844 h 5322895"/>
              <a:gd name="connsiteX41" fmla="*/ 3718226 w 11611430"/>
              <a:gd name="connsiteY41" fmla="*/ 4307036 h 5322895"/>
              <a:gd name="connsiteX42" fmla="*/ 3641899 w 11611430"/>
              <a:gd name="connsiteY42" fmla="*/ 4274324 h 5322895"/>
              <a:gd name="connsiteX43" fmla="*/ 3620091 w 11611430"/>
              <a:gd name="connsiteY43" fmla="*/ 4252517 h 5322895"/>
              <a:gd name="connsiteX44" fmla="*/ 3565572 w 11611430"/>
              <a:gd name="connsiteY44" fmla="*/ 4230709 h 5322895"/>
              <a:gd name="connsiteX45" fmla="*/ 3500148 w 11611430"/>
              <a:gd name="connsiteY45" fmla="*/ 4208901 h 5322895"/>
              <a:gd name="connsiteX46" fmla="*/ 3478341 w 11611430"/>
              <a:gd name="connsiteY46" fmla="*/ 4176190 h 5322895"/>
              <a:gd name="connsiteX47" fmla="*/ 3543764 w 11611430"/>
              <a:gd name="connsiteY47" fmla="*/ 4132574 h 5322895"/>
              <a:gd name="connsiteX48" fmla="*/ 3445629 w 11611430"/>
              <a:gd name="connsiteY48" fmla="*/ 4121670 h 5322895"/>
              <a:gd name="connsiteX49" fmla="*/ 3391109 w 11611430"/>
              <a:gd name="connsiteY49" fmla="*/ 4132574 h 5322895"/>
              <a:gd name="connsiteX50" fmla="*/ 3303878 w 11611430"/>
              <a:gd name="connsiteY50" fmla="*/ 4154381 h 5322895"/>
              <a:gd name="connsiteX51" fmla="*/ 3260263 w 11611430"/>
              <a:gd name="connsiteY51" fmla="*/ 4165285 h 5322895"/>
              <a:gd name="connsiteX52" fmla="*/ 3194839 w 11611430"/>
              <a:gd name="connsiteY52" fmla="*/ 4187093 h 5322895"/>
              <a:gd name="connsiteX53" fmla="*/ 3162128 w 11611430"/>
              <a:gd name="connsiteY53" fmla="*/ 4197997 h 5322895"/>
              <a:gd name="connsiteX54" fmla="*/ 3053089 w 11611430"/>
              <a:gd name="connsiteY54" fmla="*/ 4230709 h 5322895"/>
              <a:gd name="connsiteX55" fmla="*/ 2987666 w 11611430"/>
              <a:gd name="connsiteY55" fmla="*/ 4252517 h 5322895"/>
              <a:gd name="connsiteX56" fmla="*/ 2954954 w 11611430"/>
              <a:gd name="connsiteY56" fmla="*/ 4263420 h 5322895"/>
              <a:gd name="connsiteX57" fmla="*/ 2867723 w 11611430"/>
              <a:gd name="connsiteY57" fmla="*/ 4285228 h 5322895"/>
              <a:gd name="connsiteX58" fmla="*/ 2802300 w 11611430"/>
              <a:gd name="connsiteY58" fmla="*/ 4307036 h 5322895"/>
              <a:gd name="connsiteX59" fmla="*/ 2780492 w 11611430"/>
              <a:gd name="connsiteY59" fmla="*/ 4328844 h 5322895"/>
              <a:gd name="connsiteX60" fmla="*/ 2715069 w 11611430"/>
              <a:gd name="connsiteY60" fmla="*/ 4350652 h 5322895"/>
              <a:gd name="connsiteX61" fmla="*/ 2682357 w 11611430"/>
              <a:gd name="connsiteY61" fmla="*/ 4361556 h 5322895"/>
              <a:gd name="connsiteX62" fmla="*/ 2649646 w 11611430"/>
              <a:gd name="connsiteY62" fmla="*/ 4372459 h 5322895"/>
              <a:gd name="connsiteX63" fmla="*/ 2616933 w 11611430"/>
              <a:gd name="connsiteY63" fmla="*/ 4383363 h 5322895"/>
              <a:gd name="connsiteX64" fmla="*/ 2595126 w 11611430"/>
              <a:gd name="connsiteY64" fmla="*/ 4405171 h 5322895"/>
              <a:gd name="connsiteX65" fmla="*/ 2529703 w 11611430"/>
              <a:gd name="connsiteY65" fmla="*/ 4437883 h 5322895"/>
              <a:gd name="connsiteX66" fmla="*/ 2486087 w 11611430"/>
              <a:gd name="connsiteY66" fmla="*/ 4481499 h 5322895"/>
              <a:gd name="connsiteX67" fmla="*/ 2453375 w 11611430"/>
              <a:gd name="connsiteY67" fmla="*/ 4514210 h 5322895"/>
              <a:gd name="connsiteX68" fmla="*/ 2420664 w 11611430"/>
              <a:gd name="connsiteY68" fmla="*/ 4536017 h 5322895"/>
              <a:gd name="connsiteX69" fmla="*/ 2398856 w 11611430"/>
              <a:gd name="connsiteY69" fmla="*/ 4568729 h 5322895"/>
              <a:gd name="connsiteX70" fmla="*/ 2377048 w 11611430"/>
              <a:gd name="connsiteY70" fmla="*/ 4590537 h 5322895"/>
              <a:gd name="connsiteX71" fmla="*/ 2366144 w 11611430"/>
              <a:gd name="connsiteY71" fmla="*/ 4623249 h 5322895"/>
              <a:gd name="connsiteX72" fmla="*/ 2344336 w 11611430"/>
              <a:gd name="connsiteY72" fmla="*/ 4666865 h 5322895"/>
              <a:gd name="connsiteX73" fmla="*/ 2322528 w 11611430"/>
              <a:gd name="connsiteY73" fmla="*/ 4732288 h 5322895"/>
              <a:gd name="connsiteX74" fmla="*/ 2300721 w 11611430"/>
              <a:gd name="connsiteY74" fmla="*/ 4764999 h 5322895"/>
              <a:gd name="connsiteX75" fmla="*/ 2268010 w 11611430"/>
              <a:gd name="connsiteY75" fmla="*/ 4852231 h 5322895"/>
              <a:gd name="connsiteX76" fmla="*/ 2235297 w 11611430"/>
              <a:gd name="connsiteY76" fmla="*/ 4993981 h 5322895"/>
              <a:gd name="connsiteX77" fmla="*/ 2230567 w 11611430"/>
              <a:gd name="connsiteY77" fmla="*/ 5079209 h 5322895"/>
              <a:gd name="connsiteX78" fmla="*/ 2229538 w 11611430"/>
              <a:gd name="connsiteY78" fmla="*/ 5104344 h 5322895"/>
              <a:gd name="connsiteX79" fmla="*/ 1932621 w 11611430"/>
              <a:gd name="connsiteY79" fmla="*/ 5071374 h 5322895"/>
              <a:gd name="connsiteX80" fmla="*/ 1609634 w 11611430"/>
              <a:gd name="connsiteY80" fmla="*/ 5033891 h 5322895"/>
              <a:gd name="connsiteX81" fmla="*/ 1312435 w 11611430"/>
              <a:gd name="connsiteY81" fmla="*/ 4996408 h 5322895"/>
              <a:gd name="connsiteX82" fmla="*/ 1039799 w 11611430"/>
              <a:gd name="connsiteY82" fmla="*/ 4961027 h 5322895"/>
              <a:gd name="connsiteX83" fmla="*/ 797865 w 11611430"/>
              <a:gd name="connsiteY83" fmla="*/ 4927397 h 5322895"/>
              <a:gd name="connsiteX84" fmla="*/ 579265 w 11611430"/>
              <a:gd name="connsiteY84" fmla="*/ 4895519 h 5322895"/>
              <a:gd name="connsiteX85" fmla="*/ 395052 w 11611430"/>
              <a:gd name="connsiteY85" fmla="*/ 4868896 h 5322895"/>
              <a:gd name="connsiteX86" fmla="*/ 240312 w 11611430"/>
              <a:gd name="connsiteY86" fmla="*/ 4843673 h 5322895"/>
              <a:gd name="connsiteX87" fmla="*/ 27853 w 11611430"/>
              <a:gd name="connsiteY87" fmla="*/ 4807592 h 5322895"/>
              <a:gd name="connsiteX88" fmla="*/ 0 w 11611430"/>
              <a:gd name="connsiteY88" fmla="*/ 4802879 h 5322895"/>
              <a:gd name="connsiteX89" fmla="*/ 0 w 11611430"/>
              <a:gd name="connsiteY89" fmla="*/ 3753332 h 5322895"/>
              <a:gd name="connsiteX90" fmla="*/ 0 w 11611430"/>
              <a:gd name="connsiteY90" fmla="*/ 3571886 h 5322895"/>
              <a:gd name="connsiteX91" fmla="*/ 0 w 11611430"/>
              <a:gd name="connsiteY91" fmla="*/ 471948 h 5322895"/>
              <a:gd name="connsiteX92" fmla="*/ 0 w 11611430"/>
              <a:gd name="connsiteY92"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1611430" h="5322895">
                <a:moveTo>
                  <a:pt x="0" y="0"/>
                </a:moveTo>
                <a:lnTo>
                  <a:pt x="11611430" y="0"/>
                </a:lnTo>
                <a:lnTo>
                  <a:pt x="11611430" y="4911695"/>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5514" y="5287726"/>
                </a:lnTo>
                <a:lnTo>
                  <a:pt x="4601441" y="4972173"/>
                </a:lnTo>
                <a:cubicBezTo>
                  <a:pt x="4573183" y="4924429"/>
                  <a:pt x="4553441" y="4869653"/>
                  <a:pt x="4514210" y="4830422"/>
                </a:cubicBezTo>
                <a:cubicBezTo>
                  <a:pt x="4481500" y="4797711"/>
                  <a:pt x="4446637" y="4767016"/>
                  <a:pt x="4416075" y="4732288"/>
                </a:cubicBezTo>
                <a:cubicBezTo>
                  <a:pt x="4366574" y="4676037"/>
                  <a:pt x="4327307" y="4610810"/>
                  <a:pt x="4274324" y="4557826"/>
                </a:cubicBezTo>
                <a:cubicBezTo>
                  <a:pt x="4263420" y="4546922"/>
                  <a:pt x="4251649" y="4536822"/>
                  <a:pt x="4241613" y="4525113"/>
                </a:cubicBezTo>
                <a:cubicBezTo>
                  <a:pt x="4229786" y="4511315"/>
                  <a:pt x="4220536" y="4495459"/>
                  <a:pt x="4208901" y="4481499"/>
                </a:cubicBezTo>
                <a:cubicBezTo>
                  <a:pt x="4192618" y="4461959"/>
                  <a:pt x="4176792" y="4450689"/>
                  <a:pt x="4154382" y="4437883"/>
                </a:cubicBezTo>
                <a:cubicBezTo>
                  <a:pt x="4140269" y="4429818"/>
                  <a:pt x="4124878" y="4424139"/>
                  <a:pt x="4110766" y="4416075"/>
                </a:cubicBezTo>
                <a:cubicBezTo>
                  <a:pt x="4099388" y="4409573"/>
                  <a:pt x="4088718" y="4401884"/>
                  <a:pt x="4078054" y="4394267"/>
                </a:cubicBezTo>
                <a:cubicBezTo>
                  <a:pt x="4063266" y="4383705"/>
                  <a:pt x="4050217" y="4370572"/>
                  <a:pt x="4034439" y="4361556"/>
                </a:cubicBezTo>
                <a:cubicBezTo>
                  <a:pt x="4023246" y="4355160"/>
                  <a:pt x="3966283" y="4341382"/>
                  <a:pt x="3958111" y="4339747"/>
                </a:cubicBezTo>
                <a:cubicBezTo>
                  <a:pt x="3936432" y="4335411"/>
                  <a:pt x="3914626" y="4331587"/>
                  <a:pt x="3892688" y="4328844"/>
                </a:cubicBezTo>
                <a:cubicBezTo>
                  <a:pt x="3823740" y="4320226"/>
                  <a:pt x="3782100" y="4321230"/>
                  <a:pt x="3718226" y="4307036"/>
                </a:cubicBezTo>
                <a:cubicBezTo>
                  <a:pt x="3696418" y="4302190"/>
                  <a:pt x="3658568" y="4285437"/>
                  <a:pt x="3641899" y="4274324"/>
                </a:cubicBezTo>
                <a:cubicBezTo>
                  <a:pt x="3633345" y="4268622"/>
                  <a:pt x="3629017" y="4257617"/>
                  <a:pt x="3620091" y="4252517"/>
                </a:cubicBezTo>
                <a:cubicBezTo>
                  <a:pt x="3603097" y="4242806"/>
                  <a:pt x="3583967" y="4237398"/>
                  <a:pt x="3565572" y="4230709"/>
                </a:cubicBezTo>
                <a:cubicBezTo>
                  <a:pt x="3543968" y="4222853"/>
                  <a:pt x="3500148" y="4208901"/>
                  <a:pt x="3500148" y="4208901"/>
                </a:cubicBezTo>
                <a:cubicBezTo>
                  <a:pt x="3475771" y="4184523"/>
                  <a:pt x="3478341" y="4197373"/>
                  <a:pt x="3478341" y="4176190"/>
                </a:cubicBezTo>
                <a:lnTo>
                  <a:pt x="3543764" y="4132574"/>
                </a:lnTo>
                <a:cubicBezTo>
                  <a:pt x="3511052" y="4128939"/>
                  <a:pt x="3478542" y="4121670"/>
                  <a:pt x="3445629" y="4121670"/>
                </a:cubicBezTo>
                <a:cubicBezTo>
                  <a:pt x="3427096" y="4121670"/>
                  <a:pt x="3409168" y="4128407"/>
                  <a:pt x="3391109" y="4132574"/>
                </a:cubicBezTo>
                <a:cubicBezTo>
                  <a:pt x="3361904" y="4139313"/>
                  <a:pt x="3332955" y="4147112"/>
                  <a:pt x="3303878" y="4154381"/>
                </a:cubicBezTo>
                <a:cubicBezTo>
                  <a:pt x="3289340" y="4158016"/>
                  <a:pt x="3274480" y="4160547"/>
                  <a:pt x="3260263" y="4165285"/>
                </a:cubicBezTo>
                <a:lnTo>
                  <a:pt x="3194839" y="4187093"/>
                </a:lnTo>
                <a:cubicBezTo>
                  <a:pt x="3183935" y="4190728"/>
                  <a:pt x="3173278" y="4195209"/>
                  <a:pt x="3162128" y="4197997"/>
                </a:cubicBezTo>
                <a:cubicBezTo>
                  <a:pt x="3096214" y="4214476"/>
                  <a:pt x="3132724" y="4204163"/>
                  <a:pt x="3053089" y="4230709"/>
                </a:cubicBezTo>
                <a:lnTo>
                  <a:pt x="2987666" y="4252517"/>
                </a:lnTo>
                <a:cubicBezTo>
                  <a:pt x="2976762" y="4256151"/>
                  <a:pt x="2966105" y="4260632"/>
                  <a:pt x="2954954" y="4263420"/>
                </a:cubicBezTo>
                <a:cubicBezTo>
                  <a:pt x="2925877" y="4270689"/>
                  <a:pt x="2896157" y="4275751"/>
                  <a:pt x="2867723" y="4285228"/>
                </a:cubicBezTo>
                <a:lnTo>
                  <a:pt x="2802300" y="4307036"/>
                </a:lnTo>
                <a:cubicBezTo>
                  <a:pt x="2795031" y="4314305"/>
                  <a:pt x="2789687" y="4324247"/>
                  <a:pt x="2780492" y="4328844"/>
                </a:cubicBezTo>
                <a:cubicBezTo>
                  <a:pt x="2759931" y="4339124"/>
                  <a:pt x="2736876" y="4343382"/>
                  <a:pt x="2715069" y="4350652"/>
                </a:cubicBezTo>
                <a:lnTo>
                  <a:pt x="2682357" y="4361556"/>
                </a:lnTo>
                <a:lnTo>
                  <a:pt x="2649646" y="4372459"/>
                </a:lnTo>
                <a:lnTo>
                  <a:pt x="2616933" y="4383363"/>
                </a:lnTo>
                <a:cubicBezTo>
                  <a:pt x="2609664" y="4390632"/>
                  <a:pt x="2603941" y="4399883"/>
                  <a:pt x="2595126" y="4405171"/>
                </a:cubicBezTo>
                <a:cubicBezTo>
                  <a:pt x="2530624" y="4443872"/>
                  <a:pt x="2594048" y="4382729"/>
                  <a:pt x="2529703" y="4437883"/>
                </a:cubicBezTo>
                <a:cubicBezTo>
                  <a:pt x="2514092" y="4451263"/>
                  <a:pt x="2500625" y="4466960"/>
                  <a:pt x="2486087" y="4481499"/>
                </a:cubicBezTo>
                <a:cubicBezTo>
                  <a:pt x="2475183" y="4492403"/>
                  <a:pt x="2466206" y="4505657"/>
                  <a:pt x="2453375" y="4514210"/>
                </a:cubicBezTo>
                <a:lnTo>
                  <a:pt x="2420664" y="4536017"/>
                </a:lnTo>
                <a:cubicBezTo>
                  <a:pt x="2413395" y="4546922"/>
                  <a:pt x="2407042" y="4558496"/>
                  <a:pt x="2398856" y="4568729"/>
                </a:cubicBezTo>
                <a:cubicBezTo>
                  <a:pt x="2392434" y="4576756"/>
                  <a:pt x="2382337" y="4581722"/>
                  <a:pt x="2377048" y="4590537"/>
                </a:cubicBezTo>
                <a:cubicBezTo>
                  <a:pt x="2371134" y="4600393"/>
                  <a:pt x="2370672" y="4612684"/>
                  <a:pt x="2366144" y="4623249"/>
                </a:cubicBezTo>
                <a:cubicBezTo>
                  <a:pt x="2359741" y="4638189"/>
                  <a:pt x="2350374" y="4651772"/>
                  <a:pt x="2344336" y="4666865"/>
                </a:cubicBezTo>
                <a:cubicBezTo>
                  <a:pt x="2335799" y="4688208"/>
                  <a:pt x="2335280" y="4713161"/>
                  <a:pt x="2322528" y="4732288"/>
                </a:cubicBezTo>
                <a:cubicBezTo>
                  <a:pt x="2315259" y="4743192"/>
                  <a:pt x="2306582" y="4753278"/>
                  <a:pt x="2300721" y="4764999"/>
                </a:cubicBezTo>
                <a:cubicBezTo>
                  <a:pt x="2296862" y="4772717"/>
                  <a:pt x="2272055" y="4834699"/>
                  <a:pt x="2268010" y="4852231"/>
                </a:cubicBezTo>
                <a:cubicBezTo>
                  <a:pt x="2231919" y="5008621"/>
                  <a:pt x="2261653" y="4914917"/>
                  <a:pt x="2235297" y="4993981"/>
                </a:cubicBezTo>
                <a:cubicBezTo>
                  <a:pt x="2233101" y="5029118"/>
                  <a:pt x="2231590" y="5057039"/>
                  <a:pt x="2230567" y="5079209"/>
                </a:cubicBezTo>
                <a:lnTo>
                  <a:pt x="2229538" y="5104344"/>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p:spPr>
      </p:pic>
      <p:sp>
        <p:nvSpPr>
          <p:cNvPr id="2" name="Title 1">
            <a:extLst>
              <a:ext uri="{FF2B5EF4-FFF2-40B4-BE49-F238E27FC236}">
                <a16:creationId xmlns:a16="http://schemas.microsoft.com/office/drawing/2014/main" id="{2F9E2FBB-7599-41D1-7602-259FFDB7F7F5}"/>
              </a:ext>
            </a:extLst>
          </p:cNvPr>
          <p:cNvSpPr>
            <a:spLocks noGrp="1"/>
          </p:cNvSpPr>
          <p:nvPr>
            <p:ph type="title"/>
          </p:nvPr>
        </p:nvSpPr>
        <p:spPr>
          <a:xfrm>
            <a:off x="1869621" y="443994"/>
            <a:ext cx="8449582" cy="901231"/>
          </a:xfrm>
        </p:spPr>
        <p:txBody>
          <a:bodyPr vert="horz" lIns="91440" tIns="45720" rIns="91440" bIns="45720" rtlCol="0" anchor="b">
            <a:normAutofit/>
          </a:bodyPr>
          <a:lstStyle/>
          <a:p>
            <a:pPr algn="ctr"/>
            <a:r>
              <a:rPr lang="en-US" sz="4800" dirty="0"/>
              <a:t>Dynamics Considerations</a:t>
            </a:r>
          </a:p>
        </p:txBody>
      </p:sp>
    </p:spTree>
    <p:extLst>
      <p:ext uri="{BB962C8B-B14F-4D97-AF65-F5344CB8AC3E}">
        <p14:creationId xmlns:p14="http://schemas.microsoft.com/office/powerpoint/2010/main" val="1820865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2FBB-7599-41D1-7602-259FFDB7F7F5}"/>
              </a:ext>
            </a:extLst>
          </p:cNvPr>
          <p:cNvSpPr>
            <a:spLocks noGrp="1"/>
          </p:cNvSpPr>
          <p:nvPr>
            <p:ph type="title"/>
          </p:nvPr>
        </p:nvSpPr>
        <p:spPr/>
        <p:txBody>
          <a:bodyPr/>
          <a:lstStyle/>
          <a:p>
            <a:r>
              <a:rPr lang="en-US" dirty="0"/>
              <a:t>A Minimal Journey (2021) by Zachary C. Daniels</a:t>
            </a:r>
          </a:p>
        </p:txBody>
      </p:sp>
      <p:sp>
        <p:nvSpPr>
          <p:cNvPr id="3" name="Content Placeholder 2">
            <a:extLst>
              <a:ext uri="{FF2B5EF4-FFF2-40B4-BE49-F238E27FC236}">
                <a16:creationId xmlns:a16="http://schemas.microsoft.com/office/drawing/2014/main" id="{2AA123DE-6A1B-6F8F-C94C-781A2814D027}"/>
              </a:ext>
            </a:extLst>
          </p:cNvPr>
          <p:cNvSpPr>
            <a:spLocks noGrp="1"/>
          </p:cNvSpPr>
          <p:nvPr>
            <p:ph idx="1"/>
          </p:nvPr>
        </p:nvSpPr>
        <p:spPr/>
        <p:txBody>
          <a:bodyPr>
            <a:normAutofit fontScale="85000" lnSpcReduction="10000"/>
          </a:bodyPr>
          <a:lstStyle/>
          <a:p>
            <a:r>
              <a:rPr lang="en-US" sz="2800" dirty="0"/>
              <a:t>Written in 2021</a:t>
            </a:r>
          </a:p>
          <a:p>
            <a:r>
              <a:rPr lang="en-US" sz="2800" dirty="0"/>
              <a:t>Set out to write a minimalist piece for string orchestra</a:t>
            </a:r>
          </a:p>
          <a:p>
            <a:r>
              <a:rPr lang="en-US" sz="2800" dirty="0"/>
              <a:t>Premiered early 2022 at Missouri’s Music Educators Association Convention</a:t>
            </a:r>
          </a:p>
          <a:p>
            <a:r>
              <a:rPr lang="en-US" sz="2800" dirty="0"/>
              <a:t>Oklahoma Premiere in February 2022 with Oklahoma Chamber Symphony</a:t>
            </a:r>
          </a:p>
          <a:p>
            <a:r>
              <a:rPr lang="en-US" sz="2800" dirty="0"/>
              <a:t>Popular educational piece for high schoolers</a:t>
            </a:r>
          </a:p>
          <a:p>
            <a:r>
              <a:rPr lang="en-US" sz="2800" dirty="0"/>
              <a:t>Teaches minimalism, palindromes, counting, rhythm, and dynamic contrast.</a:t>
            </a:r>
          </a:p>
          <a:p>
            <a:r>
              <a:rPr lang="en-US" sz="2800" dirty="0"/>
              <a:t>Written as one large palindrome</a:t>
            </a:r>
          </a:p>
          <a:p>
            <a:endParaRPr lang="en-US" sz="2800" dirty="0"/>
          </a:p>
        </p:txBody>
      </p:sp>
    </p:spTree>
    <p:extLst>
      <p:ext uri="{BB962C8B-B14F-4D97-AF65-F5344CB8AC3E}">
        <p14:creationId xmlns:p14="http://schemas.microsoft.com/office/powerpoint/2010/main" val="295519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A Minimal Journey">
            <a:hlinkClick r:id="" action="ppaction://media"/>
            <a:extLst>
              <a:ext uri="{FF2B5EF4-FFF2-40B4-BE49-F238E27FC236}">
                <a16:creationId xmlns:a16="http://schemas.microsoft.com/office/drawing/2014/main" id="{22C30055-3899-4200-0B29-6B7135210BAB}"/>
              </a:ext>
            </a:extLst>
          </p:cNvPr>
          <p:cNvPicPr>
            <a:picLocks noRot="1" noChangeAspect="1"/>
          </p:cNvPicPr>
          <p:nvPr>
            <a:videoFile r:link="rId1"/>
          </p:nvPr>
        </p:nvPicPr>
        <p:blipFill>
          <a:blip r:embed="rId3"/>
          <a:stretch>
            <a:fillRect/>
          </a:stretch>
        </p:blipFill>
        <p:spPr>
          <a:xfrm>
            <a:off x="0" y="-15240"/>
            <a:ext cx="12165027" cy="6873240"/>
          </a:xfrm>
          <a:prstGeom prst="rect">
            <a:avLst/>
          </a:prstGeom>
        </p:spPr>
      </p:pic>
    </p:spTree>
    <p:extLst>
      <p:ext uri="{BB962C8B-B14F-4D97-AF65-F5344CB8AC3E}">
        <p14:creationId xmlns:p14="http://schemas.microsoft.com/office/powerpoint/2010/main" val="188071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2" name="Title 1">
            <a:extLst>
              <a:ext uri="{FF2B5EF4-FFF2-40B4-BE49-F238E27FC236}">
                <a16:creationId xmlns:a16="http://schemas.microsoft.com/office/drawing/2014/main" id="{2F9E2FBB-7599-41D1-7602-259FFDB7F7F5}"/>
              </a:ext>
            </a:extLst>
          </p:cNvPr>
          <p:cNvSpPr>
            <a:spLocks noGrp="1"/>
          </p:cNvSpPr>
          <p:nvPr>
            <p:ph type="title"/>
          </p:nvPr>
        </p:nvSpPr>
        <p:spPr>
          <a:xfrm>
            <a:off x="1030288" y="609600"/>
            <a:ext cx="10131425" cy="1110343"/>
          </a:xfrm>
        </p:spPr>
        <p:txBody>
          <a:bodyPr>
            <a:normAutofit/>
          </a:bodyPr>
          <a:lstStyle/>
          <a:p>
            <a:pPr algn="ctr"/>
            <a:r>
              <a:rPr lang="en-US">
                <a:solidFill>
                  <a:schemeClr val="bg1"/>
                </a:solidFill>
              </a:rPr>
              <a:t>Conclusions</a:t>
            </a:r>
          </a:p>
        </p:txBody>
      </p:sp>
      <p:sp>
        <p:nvSpPr>
          <p:cNvPr id="3" name="Content Placeholder 2">
            <a:extLst>
              <a:ext uri="{FF2B5EF4-FFF2-40B4-BE49-F238E27FC236}">
                <a16:creationId xmlns:a16="http://schemas.microsoft.com/office/drawing/2014/main" id="{2AA123DE-6A1B-6F8F-C94C-781A2814D027}"/>
              </a:ext>
            </a:extLst>
          </p:cNvPr>
          <p:cNvSpPr>
            <a:spLocks noGrp="1"/>
          </p:cNvSpPr>
          <p:nvPr>
            <p:ph idx="1"/>
          </p:nvPr>
        </p:nvSpPr>
        <p:spPr>
          <a:xfrm>
            <a:off x="685801" y="2592572"/>
            <a:ext cx="10820400" cy="3198627"/>
          </a:xfrm>
        </p:spPr>
        <p:txBody>
          <a:bodyPr>
            <a:normAutofit/>
          </a:bodyPr>
          <a:lstStyle/>
          <a:p>
            <a:r>
              <a:rPr lang="en-US" dirty="0"/>
              <a:t>Palindromes, while not new, are garnering further interest in recent years</a:t>
            </a:r>
          </a:p>
          <a:p>
            <a:r>
              <a:rPr lang="en-US" dirty="0"/>
              <a:t>Proposed Terminology and tools are my take on what to do with palindromes</a:t>
            </a:r>
          </a:p>
          <a:p>
            <a:r>
              <a:rPr lang="en-US" dirty="0"/>
              <a:t>Applying techniques of Granular Synthesis from Electronic Music has advantages and challenges alike.</a:t>
            </a:r>
          </a:p>
          <a:p>
            <a:r>
              <a:rPr lang="en-US" dirty="0"/>
              <a:t>Palindromes exist on a spectrum ranging from pure </a:t>
            </a:r>
            <a:r>
              <a:rPr lang="en-US" i="1" dirty="0"/>
              <a:t>notational palindromes</a:t>
            </a:r>
            <a:r>
              <a:rPr lang="en-US" dirty="0"/>
              <a:t> to pure </a:t>
            </a:r>
            <a:r>
              <a:rPr lang="en-US" i="1" dirty="0"/>
              <a:t>auditory palindromes</a:t>
            </a:r>
            <a:r>
              <a:rPr lang="en-US" dirty="0"/>
              <a:t>.</a:t>
            </a:r>
          </a:p>
          <a:p>
            <a:r>
              <a:rPr lang="en-US" dirty="0"/>
              <a:t>Additional Considerations should be taken for rests, dynamics, articulations, etc.</a:t>
            </a:r>
          </a:p>
        </p:txBody>
      </p:sp>
    </p:spTree>
    <p:extLst>
      <p:ext uri="{BB962C8B-B14F-4D97-AF65-F5344CB8AC3E}">
        <p14:creationId xmlns:p14="http://schemas.microsoft.com/office/powerpoint/2010/main" val="7914126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9" name="Rectangle 8">
            <a:extLst>
              <a:ext uri="{FF2B5EF4-FFF2-40B4-BE49-F238E27FC236}">
                <a16:creationId xmlns:a16="http://schemas.microsoft.com/office/drawing/2014/main" id="{1BE7BD64-C268-4BE6-8D67-F5DD171F0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D6C6E9A-567D-4054-B920-2E1BAF6D24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a:xfrm>
            <a:off x="1" y="0"/>
            <a:ext cx="9676190" cy="5442857"/>
          </a:xfrm>
          <a:custGeom>
            <a:avLst/>
            <a:gdLst>
              <a:gd name="connsiteX0" fmla="*/ 0 w 9676190"/>
              <a:gd name="connsiteY0" fmla="*/ 0 h 5442857"/>
              <a:gd name="connsiteX1" fmla="*/ 9676190 w 9676190"/>
              <a:gd name="connsiteY1" fmla="*/ 0 h 5442857"/>
              <a:gd name="connsiteX2" fmla="*/ 9676190 w 9676190"/>
              <a:gd name="connsiteY2" fmla="*/ 5442857 h 5442857"/>
              <a:gd name="connsiteX3" fmla="*/ 1890711 w 9676190"/>
              <a:gd name="connsiteY3" fmla="*/ 5442857 h 5442857"/>
              <a:gd name="connsiteX4" fmla="*/ 1883227 w 9676190"/>
              <a:gd name="connsiteY4" fmla="*/ 5203371 h 5442857"/>
              <a:gd name="connsiteX5" fmla="*/ 1872341 w 9676190"/>
              <a:gd name="connsiteY5" fmla="*/ 5170714 h 5442857"/>
              <a:gd name="connsiteX6" fmla="*/ 1828798 w 9676190"/>
              <a:gd name="connsiteY6" fmla="*/ 5116285 h 5442857"/>
              <a:gd name="connsiteX7" fmla="*/ 1796141 w 9676190"/>
              <a:gd name="connsiteY7" fmla="*/ 4953000 h 5442857"/>
              <a:gd name="connsiteX8" fmla="*/ 1817912 w 9676190"/>
              <a:gd name="connsiteY8" fmla="*/ 4909457 h 5442857"/>
              <a:gd name="connsiteX9" fmla="*/ 1741712 w 9676190"/>
              <a:gd name="connsiteY9" fmla="*/ 4789714 h 5442857"/>
              <a:gd name="connsiteX10" fmla="*/ 1730827 w 9676190"/>
              <a:gd name="connsiteY10" fmla="*/ 4757057 h 5442857"/>
              <a:gd name="connsiteX11" fmla="*/ 1687284 w 9676190"/>
              <a:gd name="connsiteY11" fmla="*/ 4702628 h 5442857"/>
              <a:gd name="connsiteX12" fmla="*/ 1632855 w 9676190"/>
              <a:gd name="connsiteY12" fmla="*/ 4593771 h 5442857"/>
              <a:gd name="connsiteX13" fmla="*/ 1600198 w 9676190"/>
              <a:gd name="connsiteY13" fmla="*/ 4572000 h 5442857"/>
              <a:gd name="connsiteX14" fmla="*/ 1578427 w 9676190"/>
              <a:gd name="connsiteY14" fmla="*/ 4550228 h 5442857"/>
              <a:gd name="connsiteX15" fmla="*/ 1556655 w 9676190"/>
              <a:gd name="connsiteY15" fmla="*/ 4517571 h 5442857"/>
              <a:gd name="connsiteX16" fmla="*/ 1523998 w 9676190"/>
              <a:gd name="connsiteY16" fmla="*/ 4506685 h 5442857"/>
              <a:gd name="connsiteX17" fmla="*/ 1491341 w 9676190"/>
              <a:gd name="connsiteY17" fmla="*/ 4484914 h 5442857"/>
              <a:gd name="connsiteX18" fmla="*/ 1415141 w 9676190"/>
              <a:gd name="connsiteY18" fmla="*/ 4463143 h 5442857"/>
              <a:gd name="connsiteX19" fmla="*/ 1349827 w 9676190"/>
              <a:gd name="connsiteY19" fmla="*/ 4397828 h 5442857"/>
              <a:gd name="connsiteX20" fmla="*/ 1328055 w 9676190"/>
              <a:gd name="connsiteY20" fmla="*/ 4376057 h 5442857"/>
              <a:gd name="connsiteX21" fmla="*/ 1295398 w 9676190"/>
              <a:gd name="connsiteY21" fmla="*/ 4354285 h 5442857"/>
              <a:gd name="connsiteX22" fmla="*/ 1262741 w 9676190"/>
              <a:gd name="connsiteY22" fmla="*/ 4321628 h 5442857"/>
              <a:gd name="connsiteX23" fmla="*/ 1197427 w 9676190"/>
              <a:gd name="connsiteY23" fmla="*/ 4299857 h 5442857"/>
              <a:gd name="connsiteX24" fmla="*/ 1153884 w 9676190"/>
              <a:gd name="connsiteY24" fmla="*/ 4288971 h 5442857"/>
              <a:gd name="connsiteX25" fmla="*/ 1088570 w 9676190"/>
              <a:gd name="connsiteY25" fmla="*/ 4267200 h 5442857"/>
              <a:gd name="connsiteX26" fmla="*/ 1023255 w 9676190"/>
              <a:gd name="connsiteY26" fmla="*/ 4223657 h 5442857"/>
              <a:gd name="connsiteX27" fmla="*/ 1001484 w 9676190"/>
              <a:gd name="connsiteY27" fmla="*/ 4201885 h 5442857"/>
              <a:gd name="connsiteX28" fmla="*/ 947055 w 9676190"/>
              <a:gd name="connsiteY28" fmla="*/ 4191000 h 5442857"/>
              <a:gd name="connsiteX29" fmla="*/ 903512 w 9676190"/>
              <a:gd name="connsiteY29" fmla="*/ 4180114 h 5442857"/>
              <a:gd name="connsiteX30" fmla="*/ 870855 w 9676190"/>
              <a:gd name="connsiteY30" fmla="*/ 4158343 h 5442857"/>
              <a:gd name="connsiteX31" fmla="*/ 805541 w 9676190"/>
              <a:gd name="connsiteY31" fmla="*/ 4136571 h 5442857"/>
              <a:gd name="connsiteX32" fmla="*/ 772884 w 9676190"/>
              <a:gd name="connsiteY32" fmla="*/ 4125685 h 5442857"/>
              <a:gd name="connsiteX33" fmla="*/ 707570 w 9676190"/>
              <a:gd name="connsiteY33" fmla="*/ 4103914 h 5442857"/>
              <a:gd name="connsiteX34" fmla="*/ 674912 w 9676190"/>
              <a:gd name="connsiteY34" fmla="*/ 4093028 h 5442857"/>
              <a:gd name="connsiteX35" fmla="*/ 631370 w 9676190"/>
              <a:gd name="connsiteY35" fmla="*/ 4082143 h 5442857"/>
              <a:gd name="connsiteX36" fmla="*/ 359227 w 9676190"/>
              <a:gd name="connsiteY36" fmla="*/ 4093028 h 5442857"/>
              <a:gd name="connsiteX37" fmla="*/ 293912 w 9676190"/>
              <a:gd name="connsiteY37" fmla="*/ 4136571 h 5442857"/>
              <a:gd name="connsiteX38" fmla="*/ 217712 w 9676190"/>
              <a:gd name="connsiteY38" fmla="*/ 4158343 h 5442857"/>
              <a:gd name="connsiteX39" fmla="*/ 185055 w 9676190"/>
              <a:gd name="connsiteY39" fmla="*/ 4180114 h 5442857"/>
              <a:gd name="connsiteX40" fmla="*/ 141512 w 9676190"/>
              <a:gd name="connsiteY40" fmla="*/ 4201885 h 5442857"/>
              <a:gd name="connsiteX41" fmla="*/ 119741 w 9676190"/>
              <a:gd name="connsiteY41" fmla="*/ 4223657 h 5442857"/>
              <a:gd name="connsiteX42" fmla="*/ 87084 w 9676190"/>
              <a:gd name="connsiteY42" fmla="*/ 4234543 h 5442857"/>
              <a:gd name="connsiteX43" fmla="*/ 10884 w 9676190"/>
              <a:gd name="connsiteY43" fmla="*/ 4278085 h 5442857"/>
              <a:gd name="connsiteX44" fmla="*/ 0 w 9676190"/>
              <a:gd name="connsiteY44" fmla="*/ 4287781 h 544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76190" h="5442857">
                <a:moveTo>
                  <a:pt x="0" y="0"/>
                </a:moveTo>
                <a:lnTo>
                  <a:pt x="9676190" y="0"/>
                </a:lnTo>
                <a:lnTo>
                  <a:pt x="9676190" y="5442857"/>
                </a:lnTo>
                <a:lnTo>
                  <a:pt x="1890711" y="5442857"/>
                </a:lnTo>
                <a:lnTo>
                  <a:pt x="1883227" y="5203371"/>
                </a:lnTo>
                <a:cubicBezTo>
                  <a:pt x="1882572" y="5191915"/>
                  <a:pt x="1877473" y="5180977"/>
                  <a:pt x="1872341" y="5170714"/>
                </a:cubicBezTo>
                <a:cubicBezTo>
                  <a:pt x="1858608" y="5143249"/>
                  <a:pt x="1849049" y="5136536"/>
                  <a:pt x="1828798" y="5116285"/>
                </a:cubicBezTo>
                <a:cubicBezTo>
                  <a:pt x="1791950" y="5005739"/>
                  <a:pt x="1816272" y="5093911"/>
                  <a:pt x="1796141" y="4953000"/>
                </a:cubicBezTo>
                <a:cubicBezTo>
                  <a:pt x="1793524" y="4934684"/>
                  <a:pt x="1814283" y="4916714"/>
                  <a:pt x="1817912" y="4909457"/>
                </a:cubicBezTo>
                <a:cubicBezTo>
                  <a:pt x="1792512" y="4869543"/>
                  <a:pt x="1756672" y="4834597"/>
                  <a:pt x="1741712" y="4789714"/>
                </a:cubicBezTo>
                <a:cubicBezTo>
                  <a:pt x="1738084" y="4778828"/>
                  <a:pt x="1735959" y="4767320"/>
                  <a:pt x="1730827" y="4757057"/>
                </a:cubicBezTo>
                <a:cubicBezTo>
                  <a:pt x="1717096" y="4729596"/>
                  <a:pt x="1707532" y="4722877"/>
                  <a:pt x="1687284" y="4702628"/>
                </a:cubicBezTo>
                <a:cubicBezTo>
                  <a:pt x="1677462" y="4663342"/>
                  <a:pt x="1671736" y="4619691"/>
                  <a:pt x="1632855" y="4593771"/>
                </a:cubicBezTo>
                <a:cubicBezTo>
                  <a:pt x="1621969" y="4586514"/>
                  <a:pt x="1610414" y="4580173"/>
                  <a:pt x="1600198" y="4572000"/>
                </a:cubicBezTo>
                <a:cubicBezTo>
                  <a:pt x="1592184" y="4565589"/>
                  <a:pt x="1584838" y="4558242"/>
                  <a:pt x="1578427" y="4550228"/>
                </a:cubicBezTo>
                <a:cubicBezTo>
                  <a:pt x="1570254" y="4540012"/>
                  <a:pt x="1566871" y="4525744"/>
                  <a:pt x="1556655" y="4517571"/>
                </a:cubicBezTo>
                <a:cubicBezTo>
                  <a:pt x="1547695" y="4510403"/>
                  <a:pt x="1534261" y="4511817"/>
                  <a:pt x="1523998" y="4506685"/>
                </a:cubicBezTo>
                <a:cubicBezTo>
                  <a:pt x="1512296" y="4500834"/>
                  <a:pt x="1503043" y="4490765"/>
                  <a:pt x="1491341" y="4484914"/>
                </a:cubicBezTo>
                <a:cubicBezTo>
                  <a:pt x="1475720" y="4477104"/>
                  <a:pt x="1429098" y="4466632"/>
                  <a:pt x="1415141" y="4463143"/>
                </a:cubicBezTo>
                <a:lnTo>
                  <a:pt x="1349827" y="4397828"/>
                </a:lnTo>
                <a:cubicBezTo>
                  <a:pt x="1342570" y="4390571"/>
                  <a:pt x="1336594" y="4381750"/>
                  <a:pt x="1328055" y="4376057"/>
                </a:cubicBezTo>
                <a:cubicBezTo>
                  <a:pt x="1317169" y="4368800"/>
                  <a:pt x="1305449" y="4362661"/>
                  <a:pt x="1295398" y="4354285"/>
                </a:cubicBezTo>
                <a:cubicBezTo>
                  <a:pt x="1283572" y="4344430"/>
                  <a:pt x="1276198" y="4329104"/>
                  <a:pt x="1262741" y="4321628"/>
                </a:cubicBezTo>
                <a:cubicBezTo>
                  <a:pt x="1242680" y="4310483"/>
                  <a:pt x="1219691" y="4305423"/>
                  <a:pt x="1197427" y="4299857"/>
                </a:cubicBezTo>
                <a:cubicBezTo>
                  <a:pt x="1182913" y="4296228"/>
                  <a:pt x="1168214" y="4293270"/>
                  <a:pt x="1153884" y="4288971"/>
                </a:cubicBezTo>
                <a:cubicBezTo>
                  <a:pt x="1131903" y="4282377"/>
                  <a:pt x="1088570" y="4267200"/>
                  <a:pt x="1088570" y="4267200"/>
                </a:cubicBezTo>
                <a:cubicBezTo>
                  <a:pt x="1066798" y="4252686"/>
                  <a:pt x="1041757" y="4242160"/>
                  <a:pt x="1023255" y="4223657"/>
                </a:cubicBezTo>
                <a:cubicBezTo>
                  <a:pt x="1015998" y="4216400"/>
                  <a:pt x="1010917" y="4205928"/>
                  <a:pt x="1001484" y="4201885"/>
                </a:cubicBezTo>
                <a:cubicBezTo>
                  <a:pt x="984478" y="4194597"/>
                  <a:pt x="965117" y="4195014"/>
                  <a:pt x="947055" y="4191000"/>
                </a:cubicBezTo>
                <a:cubicBezTo>
                  <a:pt x="932450" y="4187755"/>
                  <a:pt x="918026" y="4183743"/>
                  <a:pt x="903512" y="4180114"/>
                </a:cubicBezTo>
                <a:cubicBezTo>
                  <a:pt x="892626" y="4172857"/>
                  <a:pt x="882810" y="4163656"/>
                  <a:pt x="870855" y="4158343"/>
                </a:cubicBezTo>
                <a:cubicBezTo>
                  <a:pt x="849884" y="4149022"/>
                  <a:pt x="827312" y="4143828"/>
                  <a:pt x="805541" y="4136571"/>
                </a:cubicBezTo>
                <a:lnTo>
                  <a:pt x="772884" y="4125685"/>
                </a:lnTo>
                <a:lnTo>
                  <a:pt x="707570" y="4103914"/>
                </a:lnTo>
                <a:cubicBezTo>
                  <a:pt x="696684" y="4100285"/>
                  <a:pt x="686044" y="4095811"/>
                  <a:pt x="674912" y="4093028"/>
                </a:cubicBezTo>
                <a:lnTo>
                  <a:pt x="631370" y="4082143"/>
                </a:lnTo>
                <a:cubicBezTo>
                  <a:pt x="540656" y="4085771"/>
                  <a:pt x="448856" y="4078572"/>
                  <a:pt x="359227" y="4093028"/>
                </a:cubicBezTo>
                <a:cubicBezTo>
                  <a:pt x="333395" y="4097194"/>
                  <a:pt x="318735" y="4128296"/>
                  <a:pt x="293912" y="4136571"/>
                </a:cubicBezTo>
                <a:cubicBezTo>
                  <a:pt x="247062" y="4152188"/>
                  <a:pt x="272387" y="4144674"/>
                  <a:pt x="217712" y="4158343"/>
                </a:cubicBezTo>
                <a:cubicBezTo>
                  <a:pt x="206826" y="4165600"/>
                  <a:pt x="196414" y="4173623"/>
                  <a:pt x="185055" y="4180114"/>
                </a:cubicBezTo>
                <a:cubicBezTo>
                  <a:pt x="170966" y="4188165"/>
                  <a:pt x="155014" y="4192884"/>
                  <a:pt x="141512" y="4201885"/>
                </a:cubicBezTo>
                <a:cubicBezTo>
                  <a:pt x="132973" y="4207578"/>
                  <a:pt x="128542" y="4218376"/>
                  <a:pt x="119741" y="4223657"/>
                </a:cubicBezTo>
                <a:cubicBezTo>
                  <a:pt x="109902" y="4229561"/>
                  <a:pt x="97631" y="4230023"/>
                  <a:pt x="87084" y="4234543"/>
                </a:cubicBezTo>
                <a:cubicBezTo>
                  <a:pt x="63016" y="4244858"/>
                  <a:pt x="31908" y="4261266"/>
                  <a:pt x="10884" y="4278085"/>
                </a:cubicBezTo>
                <a:lnTo>
                  <a:pt x="0" y="4287781"/>
                </a:lnTo>
                <a:close/>
              </a:path>
            </a:pathLst>
          </a:custGeom>
        </p:spPr>
      </p:pic>
      <p:pic>
        <p:nvPicPr>
          <p:cNvPr id="13" name="Picture 12">
            <a:extLst>
              <a:ext uri="{FF2B5EF4-FFF2-40B4-BE49-F238E27FC236}">
                <a16:creationId xmlns:a16="http://schemas.microsoft.com/office/drawing/2014/main" id="{94164FB2-EFB1-4531-A8F4-DD77A03E2C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2342" r="78777"/>
          <a:stretch/>
        </p:blipFill>
        <p:spPr>
          <a:xfrm>
            <a:off x="0" y="5352597"/>
            <a:ext cx="2053566" cy="1505403"/>
          </a:xfrm>
          <a:custGeom>
            <a:avLst/>
            <a:gdLst>
              <a:gd name="connsiteX0" fmla="*/ 1355645 w 2053566"/>
              <a:gd name="connsiteY0" fmla="*/ 0 h 1505403"/>
              <a:gd name="connsiteX1" fmla="*/ 2053566 w 2053566"/>
              <a:gd name="connsiteY1" fmla="*/ 0 h 1505403"/>
              <a:gd name="connsiteX2" fmla="*/ 2053566 w 2053566"/>
              <a:gd name="connsiteY2" fmla="*/ 500084 h 1505403"/>
              <a:gd name="connsiteX3" fmla="*/ 2046514 w 2053566"/>
              <a:gd name="connsiteY3" fmla="*/ 493032 h 1505403"/>
              <a:gd name="connsiteX4" fmla="*/ 2002971 w 2053566"/>
              <a:gd name="connsiteY4" fmla="*/ 438603 h 1505403"/>
              <a:gd name="connsiteX5" fmla="*/ 1970314 w 2053566"/>
              <a:gd name="connsiteY5" fmla="*/ 416832 h 1505403"/>
              <a:gd name="connsiteX6" fmla="*/ 1926771 w 2053566"/>
              <a:gd name="connsiteY6" fmla="*/ 373289 h 1505403"/>
              <a:gd name="connsiteX7" fmla="*/ 1905000 w 2053566"/>
              <a:gd name="connsiteY7" fmla="*/ 351517 h 1505403"/>
              <a:gd name="connsiteX8" fmla="*/ 1839686 w 2053566"/>
              <a:gd name="connsiteY8" fmla="*/ 307974 h 1505403"/>
              <a:gd name="connsiteX9" fmla="*/ 1774371 w 2053566"/>
              <a:gd name="connsiteY9" fmla="*/ 286203 h 1505403"/>
              <a:gd name="connsiteX10" fmla="*/ 1741714 w 2053566"/>
              <a:gd name="connsiteY10" fmla="*/ 264432 h 1505403"/>
              <a:gd name="connsiteX11" fmla="*/ 1676400 w 2053566"/>
              <a:gd name="connsiteY11" fmla="*/ 242660 h 1505403"/>
              <a:gd name="connsiteX12" fmla="*/ 1643743 w 2053566"/>
              <a:gd name="connsiteY12" fmla="*/ 210003 h 1505403"/>
              <a:gd name="connsiteX13" fmla="*/ 1600200 w 2053566"/>
              <a:gd name="connsiteY13" fmla="*/ 199117 h 1505403"/>
              <a:gd name="connsiteX14" fmla="*/ 1578429 w 2053566"/>
              <a:gd name="connsiteY14" fmla="*/ 155574 h 1505403"/>
              <a:gd name="connsiteX15" fmla="*/ 1502229 w 2053566"/>
              <a:gd name="connsiteY15" fmla="*/ 90260 h 1505403"/>
              <a:gd name="connsiteX16" fmla="*/ 1436914 w 2053566"/>
              <a:gd name="connsiteY16" fmla="*/ 46717 h 1505403"/>
              <a:gd name="connsiteX17" fmla="*/ 1404257 w 2053566"/>
              <a:gd name="connsiteY17" fmla="*/ 24946 h 1505403"/>
              <a:gd name="connsiteX18" fmla="*/ 1360714 w 2053566"/>
              <a:gd name="connsiteY18" fmla="*/ 3174 h 1505403"/>
              <a:gd name="connsiteX19" fmla="*/ 0 w 2053566"/>
              <a:gd name="connsiteY19" fmla="*/ 0 h 1505403"/>
              <a:gd name="connsiteX20" fmla="*/ 614898 w 2053566"/>
              <a:gd name="connsiteY20" fmla="*/ 0 h 1505403"/>
              <a:gd name="connsiteX21" fmla="*/ 620486 w 2053566"/>
              <a:gd name="connsiteY21" fmla="*/ 35832 h 1505403"/>
              <a:gd name="connsiteX22" fmla="*/ 685800 w 2053566"/>
              <a:gd name="connsiteY22" fmla="*/ 101146 h 1505403"/>
              <a:gd name="connsiteX23" fmla="*/ 718457 w 2053566"/>
              <a:gd name="connsiteY23" fmla="*/ 122917 h 1505403"/>
              <a:gd name="connsiteX24" fmla="*/ 762000 w 2053566"/>
              <a:gd name="connsiteY24" fmla="*/ 133803 h 1505403"/>
              <a:gd name="connsiteX25" fmla="*/ 794657 w 2053566"/>
              <a:gd name="connsiteY25" fmla="*/ 144689 h 1505403"/>
              <a:gd name="connsiteX26" fmla="*/ 838200 w 2053566"/>
              <a:gd name="connsiteY26" fmla="*/ 155574 h 1505403"/>
              <a:gd name="connsiteX27" fmla="*/ 903514 w 2053566"/>
              <a:gd name="connsiteY27" fmla="*/ 177346 h 1505403"/>
              <a:gd name="connsiteX28" fmla="*/ 968829 w 2053566"/>
              <a:gd name="connsiteY28" fmla="*/ 210003 h 1505403"/>
              <a:gd name="connsiteX29" fmla="*/ 1012371 w 2053566"/>
              <a:gd name="connsiteY29" fmla="*/ 242660 h 1505403"/>
              <a:gd name="connsiteX30" fmla="*/ 1045029 w 2053566"/>
              <a:gd name="connsiteY30" fmla="*/ 253546 h 1505403"/>
              <a:gd name="connsiteX31" fmla="*/ 1077686 w 2053566"/>
              <a:gd name="connsiteY31" fmla="*/ 286203 h 1505403"/>
              <a:gd name="connsiteX32" fmla="*/ 1110343 w 2053566"/>
              <a:gd name="connsiteY32" fmla="*/ 297089 h 1505403"/>
              <a:gd name="connsiteX33" fmla="*/ 1175657 w 2053566"/>
              <a:gd name="connsiteY33" fmla="*/ 340632 h 1505403"/>
              <a:gd name="connsiteX34" fmla="*/ 1208314 w 2053566"/>
              <a:gd name="connsiteY34" fmla="*/ 362403 h 1505403"/>
              <a:gd name="connsiteX35" fmla="*/ 1284514 w 2053566"/>
              <a:gd name="connsiteY35" fmla="*/ 384174 h 1505403"/>
              <a:gd name="connsiteX36" fmla="*/ 1317171 w 2053566"/>
              <a:gd name="connsiteY36" fmla="*/ 405946 h 1505403"/>
              <a:gd name="connsiteX37" fmla="*/ 1382486 w 2053566"/>
              <a:gd name="connsiteY37" fmla="*/ 427717 h 1505403"/>
              <a:gd name="connsiteX38" fmla="*/ 1436914 w 2053566"/>
              <a:gd name="connsiteY38" fmla="*/ 471260 h 1505403"/>
              <a:gd name="connsiteX39" fmla="*/ 1458686 w 2053566"/>
              <a:gd name="connsiteY39" fmla="*/ 493032 h 1505403"/>
              <a:gd name="connsiteX40" fmla="*/ 1524000 w 2053566"/>
              <a:gd name="connsiteY40" fmla="*/ 514803 h 1505403"/>
              <a:gd name="connsiteX41" fmla="*/ 1578429 w 2053566"/>
              <a:gd name="connsiteY41" fmla="*/ 569232 h 1505403"/>
              <a:gd name="connsiteX42" fmla="*/ 1611086 w 2053566"/>
              <a:gd name="connsiteY42" fmla="*/ 601889 h 1505403"/>
              <a:gd name="connsiteX43" fmla="*/ 1687286 w 2053566"/>
              <a:gd name="connsiteY43" fmla="*/ 667203 h 1505403"/>
              <a:gd name="connsiteX44" fmla="*/ 1763486 w 2053566"/>
              <a:gd name="connsiteY44" fmla="*/ 743403 h 1505403"/>
              <a:gd name="connsiteX45" fmla="*/ 1796143 w 2053566"/>
              <a:gd name="connsiteY45" fmla="*/ 776060 h 1505403"/>
              <a:gd name="connsiteX46" fmla="*/ 1817914 w 2053566"/>
              <a:gd name="connsiteY46" fmla="*/ 797832 h 1505403"/>
              <a:gd name="connsiteX47" fmla="*/ 1883229 w 2053566"/>
              <a:gd name="connsiteY47" fmla="*/ 841374 h 1505403"/>
              <a:gd name="connsiteX48" fmla="*/ 1915886 w 2053566"/>
              <a:gd name="connsiteY48" fmla="*/ 863146 h 1505403"/>
              <a:gd name="connsiteX49" fmla="*/ 1948543 w 2053566"/>
              <a:gd name="connsiteY49" fmla="*/ 895803 h 1505403"/>
              <a:gd name="connsiteX50" fmla="*/ 1992086 w 2053566"/>
              <a:gd name="connsiteY50" fmla="*/ 906689 h 1505403"/>
              <a:gd name="connsiteX51" fmla="*/ 2024743 w 2053566"/>
              <a:gd name="connsiteY51" fmla="*/ 917574 h 1505403"/>
              <a:gd name="connsiteX52" fmla="*/ 2053566 w 2053566"/>
              <a:gd name="connsiteY52" fmla="*/ 925251 h 1505403"/>
              <a:gd name="connsiteX53" fmla="*/ 2053566 w 2053566"/>
              <a:gd name="connsiteY53" fmla="*/ 1505403 h 1505403"/>
              <a:gd name="connsiteX54" fmla="*/ 0 w 2053566"/>
              <a:gd name="connsiteY54" fmla="*/ 1505403 h 150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053566" h="1505403">
                <a:moveTo>
                  <a:pt x="1355645" y="0"/>
                </a:moveTo>
                <a:lnTo>
                  <a:pt x="2053566" y="0"/>
                </a:lnTo>
                <a:lnTo>
                  <a:pt x="2053566" y="500084"/>
                </a:lnTo>
                <a:lnTo>
                  <a:pt x="2046514" y="493032"/>
                </a:lnTo>
                <a:cubicBezTo>
                  <a:pt x="2021363" y="461593"/>
                  <a:pt x="2032180" y="461970"/>
                  <a:pt x="2002971" y="438603"/>
                </a:cubicBezTo>
                <a:cubicBezTo>
                  <a:pt x="1992755" y="430430"/>
                  <a:pt x="1980247" y="425346"/>
                  <a:pt x="1970314" y="416832"/>
                </a:cubicBezTo>
                <a:cubicBezTo>
                  <a:pt x="1954729" y="403474"/>
                  <a:pt x="1941285" y="387803"/>
                  <a:pt x="1926771" y="373289"/>
                </a:cubicBezTo>
                <a:cubicBezTo>
                  <a:pt x="1919514" y="366032"/>
                  <a:pt x="1913539" y="357210"/>
                  <a:pt x="1905000" y="351517"/>
                </a:cubicBezTo>
                <a:cubicBezTo>
                  <a:pt x="1883229" y="337003"/>
                  <a:pt x="1864509" y="316248"/>
                  <a:pt x="1839686" y="307974"/>
                </a:cubicBezTo>
                <a:cubicBezTo>
                  <a:pt x="1817914" y="300717"/>
                  <a:pt x="1793466" y="298933"/>
                  <a:pt x="1774371" y="286203"/>
                </a:cubicBezTo>
                <a:cubicBezTo>
                  <a:pt x="1763485" y="278946"/>
                  <a:pt x="1753669" y="269745"/>
                  <a:pt x="1741714" y="264432"/>
                </a:cubicBezTo>
                <a:cubicBezTo>
                  <a:pt x="1720743" y="255111"/>
                  <a:pt x="1676400" y="242660"/>
                  <a:pt x="1676400" y="242660"/>
                </a:cubicBezTo>
                <a:cubicBezTo>
                  <a:pt x="1665514" y="231774"/>
                  <a:pt x="1657109" y="217641"/>
                  <a:pt x="1643743" y="210003"/>
                </a:cubicBezTo>
                <a:cubicBezTo>
                  <a:pt x="1630753" y="202580"/>
                  <a:pt x="1614393" y="203848"/>
                  <a:pt x="1600200" y="199117"/>
                </a:cubicBezTo>
                <a:cubicBezTo>
                  <a:pt x="1592503" y="196551"/>
                  <a:pt x="1582058" y="162831"/>
                  <a:pt x="1578429" y="155574"/>
                </a:cubicBezTo>
                <a:cubicBezTo>
                  <a:pt x="1553029" y="133803"/>
                  <a:pt x="1528745" y="110657"/>
                  <a:pt x="1502229" y="90260"/>
                </a:cubicBezTo>
                <a:cubicBezTo>
                  <a:pt x="1481489" y="74306"/>
                  <a:pt x="1458686" y="61231"/>
                  <a:pt x="1436914" y="46717"/>
                </a:cubicBezTo>
                <a:cubicBezTo>
                  <a:pt x="1426028" y="39460"/>
                  <a:pt x="1415959" y="30797"/>
                  <a:pt x="1404257" y="24946"/>
                </a:cubicBezTo>
                <a:cubicBezTo>
                  <a:pt x="1389743" y="17689"/>
                  <a:pt x="1374803" y="11225"/>
                  <a:pt x="1360714" y="3174"/>
                </a:cubicBezTo>
                <a:close/>
                <a:moveTo>
                  <a:pt x="0" y="0"/>
                </a:moveTo>
                <a:lnTo>
                  <a:pt x="614898" y="0"/>
                </a:lnTo>
                <a:lnTo>
                  <a:pt x="620486" y="35832"/>
                </a:lnTo>
                <a:cubicBezTo>
                  <a:pt x="631645" y="64528"/>
                  <a:pt x="660182" y="84067"/>
                  <a:pt x="685800" y="101146"/>
                </a:cubicBezTo>
                <a:cubicBezTo>
                  <a:pt x="696686" y="108403"/>
                  <a:pt x="706432" y="117763"/>
                  <a:pt x="718457" y="122917"/>
                </a:cubicBezTo>
                <a:cubicBezTo>
                  <a:pt x="732208" y="128810"/>
                  <a:pt x="747615" y="129693"/>
                  <a:pt x="762000" y="133803"/>
                </a:cubicBezTo>
                <a:cubicBezTo>
                  <a:pt x="773033" y="136955"/>
                  <a:pt x="783624" y="141537"/>
                  <a:pt x="794657" y="144689"/>
                </a:cubicBezTo>
                <a:cubicBezTo>
                  <a:pt x="809042" y="148799"/>
                  <a:pt x="823870" y="151275"/>
                  <a:pt x="838200" y="155574"/>
                </a:cubicBezTo>
                <a:cubicBezTo>
                  <a:pt x="860181" y="162168"/>
                  <a:pt x="884419" y="164616"/>
                  <a:pt x="903514" y="177346"/>
                </a:cubicBezTo>
                <a:cubicBezTo>
                  <a:pt x="945719" y="205482"/>
                  <a:pt x="923759" y="194980"/>
                  <a:pt x="968829" y="210003"/>
                </a:cubicBezTo>
                <a:cubicBezTo>
                  <a:pt x="983343" y="220889"/>
                  <a:pt x="996619" y="233659"/>
                  <a:pt x="1012371" y="242660"/>
                </a:cubicBezTo>
                <a:cubicBezTo>
                  <a:pt x="1022334" y="248353"/>
                  <a:pt x="1035481" y="247181"/>
                  <a:pt x="1045029" y="253546"/>
                </a:cubicBezTo>
                <a:cubicBezTo>
                  <a:pt x="1057838" y="262085"/>
                  <a:pt x="1064877" y="277664"/>
                  <a:pt x="1077686" y="286203"/>
                </a:cubicBezTo>
                <a:cubicBezTo>
                  <a:pt x="1087233" y="292568"/>
                  <a:pt x="1100312" y="291516"/>
                  <a:pt x="1110343" y="297089"/>
                </a:cubicBezTo>
                <a:cubicBezTo>
                  <a:pt x="1133216" y="309796"/>
                  <a:pt x="1153886" y="326118"/>
                  <a:pt x="1175657" y="340632"/>
                </a:cubicBezTo>
                <a:cubicBezTo>
                  <a:pt x="1186543" y="347889"/>
                  <a:pt x="1195622" y="359230"/>
                  <a:pt x="1208314" y="362403"/>
                </a:cubicBezTo>
                <a:cubicBezTo>
                  <a:pt x="1262989" y="376072"/>
                  <a:pt x="1237664" y="368558"/>
                  <a:pt x="1284514" y="384174"/>
                </a:cubicBezTo>
                <a:cubicBezTo>
                  <a:pt x="1295400" y="391431"/>
                  <a:pt x="1305216" y="400632"/>
                  <a:pt x="1317171" y="405946"/>
                </a:cubicBezTo>
                <a:cubicBezTo>
                  <a:pt x="1338142" y="415267"/>
                  <a:pt x="1382486" y="427717"/>
                  <a:pt x="1382486" y="427717"/>
                </a:cubicBezTo>
                <a:cubicBezTo>
                  <a:pt x="1435049" y="480282"/>
                  <a:pt x="1368259" y="416336"/>
                  <a:pt x="1436914" y="471260"/>
                </a:cubicBezTo>
                <a:cubicBezTo>
                  <a:pt x="1444928" y="477671"/>
                  <a:pt x="1449506" y="488442"/>
                  <a:pt x="1458686" y="493032"/>
                </a:cubicBezTo>
                <a:cubicBezTo>
                  <a:pt x="1479212" y="503295"/>
                  <a:pt x="1524000" y="514803"/>
                  <a:pt x="1524000" y="514803"/>
                </a:cubicBezTo>
                <a:lnTo>
                  <a:pt x="1578429" y="569232"/>
                </a:lnTo>
                <a:cubicBezTo>
                  <a:pt x="1589315" y="580118"/>
                  <a:pt x="1598277" y="593350"/>
                  <a:pt x="1611086" y="601889"/>
                </a:cubicBezTo>
                <a:cubicBezTo>
                  <a:pt x="1660822" y="635046"/>
                  <a:pt x="1634492" y="614409"/>
                  <a:pt x="1687286" y="667203"/>
                </a:cubicBezTo>
                <a:lnTo>
                  <a:pt x="1763486" y="743403"/>
                </a:lnTo>
                <a:lnTo>
                  <a:pt x="1796143" y="776060"/>
                </a:lnTo>
                <a:cubicBezTo>
                  <a:pt x="1803400" y="783317"/>
                  <a:pt x="1809374" y="792139"/>
                  <a:pt x="1817914" y="797832"/>
                </a:cubicBezTo>
                <a:lnTo>
                  <a:pt x="1883229" y="841374"/>
                </a:lnTo>
                <a:cubicBezTo>
                  <a:pt x="1894115" y="848631"/>
                  <a:pt x="1906635" y="853895"/>
                  <a:pt x="1915886" y="863146"/>
                </a:cubicBezTo>
                <a:cubicBezTo>
                  <a:pt x="1926772" y="874032"/>
                  <a:pt x="1935177" y="888165"/>
                  <a:pt x="1948543" y="895803"/>
                </a:cubicBezTo>
                <a:cubicBezTo>
                  <a:pt x="1961533" y="903226"/>
                  <a:pt x="1977701" y="902579"/>
                  <a:pt x="1992086" y="906689"/>
                </a:cubicBezTo>
                <a:cubicBezTo>
                  <a:pt x="2003119" y="909841"/>
                  <a:pt x="2013673" y="914555"/>
                  <a:pt x="2024743" y="917574"/>
                </a:cubicBezTo>
                <a:lnTo>
                  <a:pt x="2053566" y="925251"/>
                </a:lnTo>
                <a:lnTo>
                  <a:pt x="2053566" y="1505403"/>
                </a:lnTo>
                <a:lnTo>
                  <a:pt x="0" y="1505403"/>
                </a:lnTo>
                <a:close/>
              </a:path>
            </a:pathLst>
          </a:custGeom>
        </p:spPr>
      </p:pic>
      <p:pic>
        <p:nvPicPr>
          <p:cNvPr id="15" name="Picture 14">
            <a:extLst>
              <a:ext uri="{FF2B5EF4-FFF2-40B4-BE49-F238E27FC236}">
                <a16:creationId xmlns:a16="http://schemas.microsoft.com/office/drawing/2014/main" id="{0E6BC652-4BE1-478A-BFA7-47149E82F2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4623" r="26442" b="66400"/>
          <a:stretch/>
        </p:blipFill>
        <p:spPr>
          <a:xfrm rot="1800000" flipH="1">
            <a:off x="489857" y="4860000"/>
            <a:ext cx="1806209" cy="876778"/>
          </a:xfrm>
          <a:custGeom>
            <a:avLst/>
            <a:gdLst>
              <a:gd name="connsiteX0" fmla="*/ 527412 w 1806209"/>
              <a:gd name="connsiteY0" fmla="*/ 0 h 876778"/>
              <a:gd name="connsiteX1" fmla="*/ 0 w 1806209"/>
              <a:gd name="connsiteY1" fmla="*/ 0 h 876778"/>
              <a:gd name="connsiteX2" fmla="*/ 0 w 1806209"/>
              <a:gd name="connsiteY2" fmla="*/ 255471 h 876778"/>
              <a:gd name="connsiteX3" fmla="*/ 10065 w 1806209"/>
              <a:gd name="connsiteY3" fmla="*/ 245407 h 876778"/>
              <a:gd name="connsiteX4" fmla="*/ 20951 w 1806209"/>
              <a:gd name="connsiteY4" fmla="*/ 234521 h 876778"/>
              <a:gd name="connsiteX5" fmla="*/ 53608 w 1806209"/>
              <a:gd name="connsiteY5" fmla="*/ 223635 h 876778"/>
              <a:gd name="connsiteX6" fmla="*/ 118922 w 1806209"/>
              <a:gd name="connsiteY6" fmla="*/ 190978 h 876778"/>
              <a:gd name="connsiteX7" fmla="*/ 206008 w 1806209"/>
              <a:gd name="connsiteY7" fmla="*/ 147435 h 876778"/>
              <a:gd name="connsiteX8" fmla="*/ 238665 w 1806209"/>
              <a:gd name="connsiteY8" fmla="*/ 125664 h 876778"/>
              <a:gd name="connsiteX9" fmla="*/ 260436 w 1806209"/>
              <a:gd name="connsiteY9" fmla="*/ 103892 h 876778"/>
              <a:gd name="connsiteX10" fmla="*/ 303979 w 1806209"/>
              <a:gd name="connsiteY10" fmla="*/ 93007 h 876778"/>
              <a:gd name="connsiteX11" fmla="*/ 336636 w 1806209"/>
              <a:gd name="connsiteY11" fmla="*/ 82121 h 876778"/>
              <a:gd name="connsiteX12" fmla="*/ 358408 w 1806209"/>
              <a:gd name="connsiteY12" fmla="*/ 60350 h 876778"/>
              <a:gd name="connsiteX13" fmla="*/ 412836 w 1806209"/>
              <a:gd name="connsiteY13" fmla="*/ 49464 h 876778"/>
              <a:gd name="connsiteX14" fmla="*/ 478151 w 1806209"/>
              <a:gd name="connsiteY14" fmla="*/ 27692 h 876778"/>
              <a:gd name="connsiteX15" fmla="*/ 510808 w 1806209"/>
              <a:gd name="connsiteY15" fmla="*/ 16807 h 876778"/>
              <a:gd name="connsiteX16" fmla="*/ 1806209 w 1806209"/>
              <a:gd name="connsiteY16" fmla="*/ 0 h 876778"/>
              <a:gd name="connsiteX17" fmla="*/ 708134 w 1806209"/>
              <a:gd name="connsiteY17" fmla="*/ 0 h 876778"/>
              <a:gd name="connsiteX18" fmla="*/ 709028 w 1806209"/>
              <a:gd name="connsiteY18" fmla="*/ 1950 h 876778"/>
              <a:gd name="connsiteX19" fmla="*/ 641436 w 1806209"/>
              <a:gd name="connsiteY19" fmla="*/ 71235 h 876778"/>
              <a:gd name="connsiteX20" fmla="*/ 576122 w 1806209"/>
              <a:gd name="connsiteY20" fmla="*/ 114778 h 876778"/>
              <a:gd name="connsiteX21" fmla="*/ 543465 w 1806209"/>
              <a:gd name="connsiteY21" fmla="*/ 125664 h 876778"/>
              <a:gd name="connsiteX22" fmla="*/ 510808 w 1806209"/>
              <a:gd name="connsiteY22" fmla="*/ 147435 h 876778"/>
              <a:gd name="connsiteX23" fmla="*/ 314865 w 1806209"/>
              <a:gd name="connsiteY23" fmla="*/ 169207 h 876778"/>
              <a:gd name="connsiteX24" fmla="*/ 260436 w 1806209"/>
              <a:gd name="connsiteY24" fmla="*/ 212750 h 876778"/>
              <a:gd name="connsiteX25" fmla="*/ 195122 w 1806209"/>
              <a:gd name="connsiteY25" fmla="*/ 256292 h 876778"/>
              <a:gd name="connsiteX26" fmla="*/ 140694 w 1806209"/>
              <a:gd name="connsiteY26" fmla="*/ 321607 h 876778"/>
              <a:gd name="connsiteX27" fmla="*/ 86265 w 1806209"/>
              <a:gd name="connsiteY27" fmla="*/ 376035 h 876778"/>
              <a:gd name="connsiteX28" fmla="*/ 42722 w 1806209"/>
              <a:gd name="connsiteY28" fmla="*/ 430464 h 876778"/>
              <a:gd name="connsiteX29" fmla="*/ 2368 w 1806209"/>
              <a:gd name="connsiteY29" fmla="*/ 445198 h 876778"/>
              <a:gd name="connsiteX30" fmla="*/ 0 w 1806209"/>
              <a:gd name="connsiteY30" fmla="*/ 445880 h 876778"/>
              <a:gd name="connsiteX31" fmla="*/ 0 w 1806209"/>
              <a:gd name="connsiteY31" fmla="*/ 876778 h 876778"/>
              <a:gd name="connsiteX32" fmla="*/ 1806209 w 1806209"/>
              <a:gd name="connsiteY32" fmla="*/ 876778 h 87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06209" h="876778">
                <a:moveTo>
                  <a:pt x="527412" y="0"/>
                </a:moveTo>
                <a:lnTo>
                  <a:pt x="0" y="0"/>
                </a:lnTo>
                <a:lnTo>
                  <a:pt x="0" y="255471"/>
                </a:lnTo>
                <a:lnTo>
                  <a:pt x="10065" y="245407"/>
                </a:lnTo>
                <a:cubicBezTo>
                  <a:pt x="13308" y="241284"/>
                  <a:pt x="16551" y="237161"/>
                  <a:pt x="20951" y="234521"/>
                </a:cubicBezTo>
                <a:cubicBezTo>
                  <a:pt x="30790" y="228617"/>
                  <a:pt x="43345" y="228767"/>
                  <a:pt x="53608" y="223635"/>
                </a:cubicBezTo>
                <a:cubicBezTo>
                  <a:pt x="138017" y="181431"/>
                  <a:pt x="36838" y="218340"/>
                  <a:pt x="118922" y="190978"/>
                </a:cubicBezTo>
                <a:cubicBezTo>
                  <a:pt x="156922" y="152980"/>
                  <a:pt x="130958" y="172453"/>
                  <a:pt x="206008" y="147435"/>
                </a:cubicBezTo>
                <a:cubicBezTo>
                  <a:pt x="216894" y="140178"/>
                  <a:pt x="228449" y="133837"/>
                  <a:pt x="238665" y="125664"/>
                </a:cubicBezTo>
                <a:cubicBezTo>
                  <a:pt x="246679" y="119253"/>
                  <a:pt x="251256" y="108482"/>
                  <a:pt x="260436" y="103892"/>
                </a:cubicBezTo>
                <a:cubicBezTo>
                  <a:pt x="273817" y="97201"/>
                  <a:pt x="289594" y="97117"/>
                  <a:pt x="303979" y="93007"/>
                </a:cubicBezTo>
                <a:cubicBezTo>
                  <a:pt x="315012" y="89855"/>
                  <a:pt x="325750" y="85750"/>
                  <a:pt x="336636" y="82121"/>
                </a:cubicBezTo>
                <a:cubicBezTo>
                  <a:pt x="343893" y="74864"/>
                  <a:pt x="348975" y="64393"/>
                  <a:pt x="358408" y="60350"/>
                </a:cubicBezTo>
                <a:cubicBezTo>
                  <a:pt x="375414" y="53062"/>
                  <a:pt x="394986" y="54332"/>
                  <a:pt x="412836" y="49464"/>
                </a:cubicBezTo>
                <a:cubicBezTo>
                  <a:pt x="434977" y="43425"/>
                  <a:pt x="456379" y="34949"/>
                  <a:pt x="478151" y="27692"/>
                </a:cubicBezTo>
                <a:lnTo>
                  <a:pt x="510808" y="16807"/>
                </a:lnTo>
                <a:close/>
                <a:moveTo>
                  <a:pt x="1806209" y="0"/>
                </a:moveTo>
                <a:lnTo>
                  <a:pt x="708134" y="0"/>
                </a:lnTo>
                <a:lnTo>
                  <a:pt x="709028" y="1950"/>
                </a:lnTo>
                <a:cubicBezTo>
                  <a:pt x="728907" y="60380"/>
                  <a:pt x="677113" y="62316"/>
                  <a:pt x="641436" y="71235"/>
                </a:cubicBezTo>
                <a:cubicBezTo>
                  <a:pt x="619665" y="85749"/>
                  <a:pt x="600945" y="106503"/>
                  <a:pt x="576122" y="114778"/>
                </a:cubicBezTo>
                <a:cubicBezTo>
                  <a:pt x="565236" y="118407"/>
                  <a:pt x="553728" y="120532"/>
                  <a:pt x="543465" y="125664"/>
                </a:cubicBezTo>
                <a:cubicBezTo>
                  <a:pt x="531763" y="131515"/>
                  <a:pt x="523220" y="143298"/>
                  <a:pt x="510808" y="147435"/>
                </a:cubicBezTo>
                <a:cubicBezTo>
                  <a:pt x="474669" y="159481"/>
                  <a:pt x="324413" y="168411"/>
                  <a:pt x="314865" y="169207"/>
                </a:cubicBezTo>
                <a:cubicBezTo>
                  <a:pt x="241324" y="193719"/>
                  <a:pt x="321038" y="159724"/>
                  <a:pt x="260436" y="212750"/>
                </a:cubicBezTo>
                <a:cubicBezTo>
                  <a:pt x="240744" y="229980"/>
                  <a:pt x="195122" y="256292"/>
                  <a:pt x="195122" y="256292"/>
                </a:cubicBezTo>
                <a:cubicBezTo>
                  <a:pt x="141076" y="337364"/>
                  <a:pt x="210531" y="237803"/>
                  <a:pt x="140694" y="321607"/>
                </a:cubicBezTo>
                <a:cubicBezTo>
                  <a:pt x="95337" y="376034"/>
                  <a:pt x="146135" y="336122"/>
                  <a:pt x="86265" y="376035"/>
                </a:cubicBezTo>
                <a:cubicBezTo>
                  <a:pt x="78573" y="387573"/>
                  <a:pt x="58234" y="422708"/>
                  <a:pt x="42722" y="430464"/>
                </a:cubicBezTo>
                <a:cubicBezTo>
                  <a:pt x="32459" y="435596"/>
                  <a:pt x="16131" y="441039"/>
                  <a:pt x="2368" y="445198"/>
                </a:cubicBezTo>
                <a:lnTo>
                  <a:pt x="0" y="445880"/>
                </a:lnTo>
                <a:lnTo>
                  <a:pt x="0" y="876778"/>
                </a:lnTo>
                <a:lnTo>
                  <a:pt x="1806209" y="876778"/>
                </a:lnTo>
                <a:close/>
              </a:path>
            </a:pathLst>
          </a:custGeom>
        </p:spPr>
      </p:pic>
      <p:sp>
        <p:nvSpPr>
          <p:cNvPr id="17" name="Freeform: Shape 16">
            <a:extLst>
              <a:ext uri="{FF2B5EF4-FFF2-40B4-BE49-F238E27FC236}">
                <a16:creationId xmlns:a16="http://schemas.microsoft.com/office/drawing/2014/main" id="{57E6F9A8-1B4B-4FEF-942A-15CA97ECE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6837"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E2FBB-7599-41D1-7602-259FFDB7F7F5}"/>
              </a:ext>
            </a:extLst>
          </p:cNvPr>
          <p:cNvSpPr>
            <a:spLocks noGrp="1"/>
          </p:cNvSpPr>
          <p:nvPr>
            <p:ph type="title"/>
          </p:nvPr>
        </p:nvSpPr>
        <p:spPr>
          <a:xfrm>
            <a:off x="4392900" y="2688336"/>
            <a:ext cx="6767224" cy="3182239"/>
          </a:xfrm>
        </p:spPr>
        <p:txBody>
          <a:bodyPr vert="horz" lIns="91440" tIns="45720" rIns="91440" bIns="45720" rtlCol="0" anchor="t">
            <a:normAutofit/>
          </a:bodyPr>
          <a:lstStyle/>
          <a:p>
            <a:pPr algn="r"/>
            <a:r>
              <a:rPr lang="en-US" sz="6600"/>
              <a:t>What’s Next?</a:t>
            </a:r>
          </a:p>
        </p:txBody>
      </p:sp>
    </p:spTree>
    <p:extLst>
      <p:ext uri="{BB962C8B-B14F-4D97-AF65-F5344CB8AC3E}">
        <p14:creationId xmlns:p14="http://schemas.microsoft.com/office/powerpoint/2010/main" val="2078620561"/>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E2FBB-7599-41D1-7602-259FFDB7F7F5}"/>
              </a:ext>
            </a:extLst>
          </p:cNvPr>
          <p:cNvSpPr>
            <a:spLocks noGrp="1"/>
          </p:cNvSpPr>
          <p:nvPr>
            <p:ph type="title"/>
          </p:nvPr>
        </p:nvSpPr>
        <p:spPr>
          <a:xfrm>
            <a:off x="685799" y="1150076"/>
            <a:ext cx="3659389" cy="4557849"/>
          </a:xfrm>
        </p:spPr>
        <p:txBody>
          <a:bodyPr>
            <a:normAutofit/>
          </a:bodyPr>
          <a:lstStyle/>
          <a:p>
            <a:pPr algn="r"/>
            <a:r>
              <a:rPr lang="en-US" dirty="0"/>
              <a:t>The Granularity of Palindromes</a:t>
            </a:r>
            <a:endParaRPr lang="en-US"/>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A123DE-6A1B-6F8F-C94C-781A2814D027}"/>
              </a:ext>
            </a:extLst>
          </p:cNvPr>
          <p:cNvSpPr>
            <a:spLocks noGrp="1"/>
          </p:cNvSpPr>
          <p:nvPr>
            <p:ph idx="1"/>
          </p:nvPr>
        </p:nvSpPr>
        <p:spPr>
          <a:xfrm>
            <a:off x="4988658" y="1150076"/>
            <a:ext cx="6517543" cy="4557849"/>
          </a:xfrm>
        </p:spPr>
        <p:txBody>
          <a:bodyPr>
            <a:normAutofit/>
          </a:bodyPr>
          <a:lstStyle/>
          <a:p>
            <a:pPr marL="0" indent="0">
              <a:buNone/>
            </a:pPr>
            <a:r>
              <a:rPr lang="en-US" dirty="0"/>
              <a:t>Dr. Zachary C. Daniels</a:t>
            </a:r>
          </a:p>
          <a:p>
            <a:pPr marL="0" indent="0">
              <a:buNone/>
            </a:pPr>
            <a:r>
              <a:rPr lang="en-US" dirty="0"/>
              <a:t>Oklahoma City University</a:t>
            </a:r>
          </a:p>
          <a:p>
            <a:pPr marL="0" indent="0">
              <a:buNone/>
            </a:pPr>
            <a:r>
              <a:rPr lang="en-US" dirty="0">
                <a:hlinkClick r:id="rId3"/>
              </a:rPr>
              <a:t>zdaniels@okcu.edu</a:t>
            </a:r>
            <a:endParaRPr lang="en-US" dirty="0"/>
          </a:p>
          <a:p>
            <a:pPr marL="0" indent="0">
              <a:buNone/>
            </a:pPr>
            <a:r>
              <a:rPr lang="en-US" dirty="0">
                <a:hlinkClick r:id="rId4"/>
              </a:rPr>
              <a:t>https://zachdaniels.com/palindromes</a:t>
            </a:r>
            <a:endParaRPr lang="en-US" dirty="0"/>
          </a:p>
          <a:p>
            <a:pPr marL="0" indent="0">
              <a:buNone/>
            </a:pPr>
            <a:endParaRPr lang="en-US" dirty="0"/>
          </a:p>
        </p:txBody>
      </p:sp>
    </p:spTree>
    <p:extLst>
      <p:ext uri="{BB962C8B-B14F-4D97-AF65-F5344CB8AC3E}">
        <p14:creationId xmlns:p14="http://schemas.microsoft.com/office/powerpoint/2010/main" val="764401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2FBB-7599-41D1-7602-259FFDB7F7F5}"/>
              </a:ext>
            </a:extLst>
          </p:cNvPr>
          <p:cNvSpPr>
            <a:spLocks noGrp="1"/>
          </p:cNvSpPr>
          <p:nvPr>
            <p:ph type="title"/>
          </p:nvPr>
        </p:nvSpPr>
        <p:spPr>
          <a:xfrm>
            <a:off x="4868987" y="395288"/>
            <a:ext cx="6317998" cy="1120439"/>
          </a:xfrm>
        </p:spPr>
        <p:txBody>
          <a:bodyPr wrap="square" anchor="b">
            <a:normAutofit/>
          </a:bodyPr>
          <a:lstStyle/>
          <a:p>
            <a:pPr algn="ctr"/>
            <a:r>
              <a:rPr lang="en-US" dirty="0"/>
              <a:t>Why Palindromes?</a:t>
            </a:r>
            <a:endParaRPr lang="en-US"/>
          </a:p>
        </p:txBody>
      </p:sp>
      <p:sp>
        <p:nvSpPr>
          <p:cNvPr id="3" name="Content Placeholder 2">
            <a:extLst>
              <a:ext uri="{FF2B5EF4-FFF2-40B4-BE49-F238E27FC236}">
                <a16:creationId xmlns:a16="http://schemas.microsoft.com/office/drawing/2014/main" id="{2AA123DE-6A1B-6F8F-C94C-781A2814D027}"/>
              </a:ext>
            </a:extLst>
          </p:cNvPr>
          <p:cNvSpPr>
            <a:spLocks noGrp="1"/>
          </p:cNvSpPr>
          <p:nvPr>
            <p:ph idx="1"/>
          </p:nvPr>
        </p:nvSpPr>
        <p:spPr>
          <a:xfrm>
            <a:off x="4868986" y="2413468"/>
            <a:ext cx="6318000" cy="3365032"/>
          </a:xfrm>
        </p:spPr>
        <p:txBody>
          <a:bodyPr>
            <a:normAutofit/>
          </a:bodyPr>
          <a:lstStyle/>
          <a:p>
            <a:pPr>
              <a:lnSpc>
                <a:spcPct val="140000"/>
              </a:lnSpc>
            </a:pPr>
            <a:r>
              <a:rPr lang="en-US" dirty="0"/>
              <a:t>I utilize them quite a lot</a:t>
            </a:r>
          </a:p>
          <a:p>
            <a:pPr>
              <a:lnSpc>
                <a:spcPct val="140000"/>
              </a:lnSpc>
            </a:pPr>
            <a:r>
              <a:rPr lang="en-US" dirty="0"/>
              <a:t>The technique fits naturally within minimalism, which I enjoy as a neo-minimalist</a:t>
            </a:r>
          </a:p>
          <a:p>
            <a:pPr>
              <a:lnSpc>
                <a:spcPct val="140000"/>
              </a:lnSpc>
            </a:pPr>
            <a:r>
              <a:rPr lang="en-US" dirty="0"/>
              <a:t>Palindromes have a long history in music, and talking about them always draws a lot of intrigue from composers, theorists, and audience members alike</a:t>
            </a:r>
          </a:p>
        </p:txBody>
      </p:sp>
      <p:pic>
        <p:nvPicPr>
          <p:cNvPr id="5" name="Picture 4" descr="Piano keys">
            <a:extLst>
              <a:ext uri="{FF2B5EF4-FFF2-40B4-BE49-F238E27FC236}">
                <a16:creationId xmlns:a16="http://schemas.microsoft.com/office/drawing/2014/main" id="{81065A37-06D3-CC0E-0894-39EB11F0DFA6}"/>
              </a:ext>
            </a:extLst>
          </p:cNvPr>
          <p:cNvPicPr>
            <a:picLocks noChangeAspect="1"/>
          </p:cNvPicPr>
          <p:nvPr/>
        </p:nvPicPr>
        <p:blipFill rotWithShape="1">
          <a:blip r:embed="rId2"/>
          <a:srcRect l="37142" r="25249" b="-1"/>
          <a:stretch/>
        </p:blipFill>
        <p:spPr>
          <a:xfrm>
            <a:off x="20" y="10"/>
            <a:ext cx="3863955" cy="6857989"/>
          </a:xfrm>
          <a:prstGeom prst="rect">
            <a:avLst/>
          </a:prstGeom>
        </p:spPr>
      </p:pic>
    </p:spTree>
    <p:extLst>
      <p:ext uri="{BB962C8B-B14F-4D97-AF65-F5344CB8AC3E}">
        <p14:creationId xmlns:p14="http://schemas.microsoft.com/office/powerpoint/2010/main" val="125904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5527-1669-8794-9AD5-98C99C4CDC55}"/>
              </a:ext>
            </a:extLst>
          </p:cNvPr>
          <p:cNvSpPr>
            <a:spLocks noGrp="1"/>
          </p:cNvSpPr>
          <p:nvPr>
            <p:ph type="title"/>
          </p:nvPr>
        </p:nvSpPr>
        <p:spPr>
          <a:xfrm>
            <a:off x="4868987" y="395288"/>
            <a:ext cx="6317998" cy="1120439"/>
          </a:xfrm>
        </p:spPr>
        <p:txBody>
          <a:bodyPr wrap="square" anchor="b">
            <a:normAutofit/>
          </a:bodyPr>
          <a:lstStyle/>
          <a:p>
            <a:pPr algn="ctr"/>
            <a:r>
              <a:rPr lang="en-US" dirty="0"/>
              <a:t>The Questions</a:t>
            </a:r>
          </a:p>
        </p:txBody>
      </p:sp>
      <p:sp>
        <p:nvSpPr>
          <p:cNvPr id="3" name="Content Placeholder 2">
            <a:extLst>
              <a:ext uri="{FF2B5EF4-FFF2-40B4-BE49-F238E27FC236}">
                <a16:creationId xmlns:a16="http://schemas.microsoft.com/office/drawing/2014/main" id="{9F3998C0-A440-F59F-DCF6-532E02D8972D}"/>
              </a:ext>
            </a:extLst>
          </p:cNvPr>
          <p:cNvSpPr>
            <a:spLocks noGrp="1"/>
          </p:cNvSpPr>
          <p:nvPr>
            <p:ph idx="1"/>
          </p:nvPr>
        </p:nvSpPr>
        <p:spPr>
          <a:xfrm>
            <a:off x="4868986" y="2413468"/>
            <a:ext cx="6318000" cy="3365032"/>
          </a:xfrm>
        </p:spPr>
        <p:txBody>
          <a:bodyPr>
            <a:normAutofit/>
          </a:bodyPr>
          <a:lstStyle/>
          <a:p>
            <a:pPr>
              <a:lnSpc>
                <a:spcPct val="140000"/>
              </a:lnSpc>
            </a:pPr>
            <a:r>
              <a:rPr lang="en-US" sz="1900" dirty="0"/>
              <a:t>What defines a palindrome in music? Does it rely on a notational interpretation? Or how it sounds to the listener?</a:t>
            </a:r>
          </a:p>
          <a:p>
            <a:pPr>
              <a:lnSpc>
                <a:spcPct val="140000"/>
              </a:lnSpc>
            </a:pPr>
            <a:r>
              <a:rPr lang="en-US" sz="1900" dirty="0"/>
              <a:t>What about dynamics?</a:t>
            </a:r>
          </a:p>
          <a:p>
            <a:pPr>
              <a:lnSpc>
                <a:spcPct val="140000"/>
              </a:lnSpc>
            </a:pPr>
            <a:r>
              <a:rPr lang="en-US" sz="1900" dirty="0"/>
              <a:t>Are rests important?</a:t>
            </a:r>
          </a:p>
          <a:p>
            <a:pPr>
              <a:lnSpc>
                <a:spcPct val="140000"/>
              </a:lnSpc>
            </a:pPr>
            <a:r>
              <a:rPr lang="en-US" sz="1900" dirty="0"/>
              <a:t>What if we incorporated ideas of granular synthesis?</a:t>
            </a:r>
          </a:p>
        </p:txBody>
      </p:sp>
      <p:pic>
        <p:nvPicPr>
          <p:cNvPr id="5" name="Picture 4" descr="Question mark on green pastel background">
            <a:extLst>
              <a:ext uri="{FF2B5EF4-FFF2-40B4-BE49-F238E27FC236}">
                <a16:creationId xmlns:a16="http://schemas.microsoft.com/office/drawing/2014/main" id="{785D6E5A-FA36-6A4D-E3BE-B45753472E3F}"/>
              </a:ext>
            </a:extLst>
          </p:cNvPr>
          <p:cNvPicPr>
            <a:picLocks noChangeAspect="1"/>
          </p:cNvPicPr>
          <p:nvPr/>
        </p:nvPicPr>
        <p:blipFill rotWithShape="1">
          <a:blip r:embed="rId2"/>
          <a:srcRect l="48868" r="8876"/>
          <a:stretch/>
        </p:blipFill>
        <p:spPr>
          <a:xfrm>
            <a:off x="20" y="10"/>
            <a:ext cx="3863955" cy="6857989"/>
          </a:xfrm>
          <a:prstGeom prst="rect">
            <a:avLst/>
          </a:prstGeom>
        </p:spPr>
      </p:pic>
    </p:spTree>
    <p:extLst>
      <p:ext uri="{BB962C8B-B14F-4D97-AF65-F5344CB8AC3E}">
        <p14:creationId xmlns:p14="http://schemas.microsoft.com/office/powerpoint/2010/main" val="277093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FF5BED3-4EE4-425F-A016-C272586B88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856B4CA-4519-432C-ABFD-F2AE5D70E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2284214"/>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1D03B64-A2F8-4473-8457-9A6A36B67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4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1C3CE7E-C09F-4DAB-A9B8-00CB40334B3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66684"/>
          <a:stretch/>
        </p:blipFill>
        <p:spPr>
          <a:xfrm>
            <a:off x="-3175" y="0"/>
            <a:ext cx="12188825" cy="2284214"/>
          </a:xfrm>
          <a:prstGeom prst="rect">
            <a:avLst/>
          </a:prstGeom>
        </p:spPr>
      </p:pic>
      <p:sp>
        <p:nvSpPr>
          <p:cNvPr id="2" name="Title 1">
            <a:extLst>
              <a:ext uri="{FF2B5EF4-FFF2-40B4-BE49-F238E27FC236}">
                <a16:creationId xmlns:a16="http://schemas.microsoft.com/office/drawing/2014/main" id="{2F9E2FBB-7599-41D1-7602-259FFDB7F7F5}"/>
              </a:ext>
            </a:extLst>
          </p:cNvPr>
          <p:cNvSpPr>
            <a:spLocks noGrp="1"/>
          </p:cNvSpPr>
          <p:nvPr>
            <p:ph type="title"/>
          </p:nvPr>
        </p:nvSpPr>
        <p:spPr>
          <a:xfrm>
            <a:off x="1028700" y="653142"/>
            <a:ext cx="10131425" cy="1219200"/>
          </a:xfrm>
        </p:spPr>
        <p:txBody>
          <a:bodyPr>
            <a:normAutofit/>
          </a:bodyPr>
          <a:lstStyle/>
          <a:p>
            <a:pPr algn="ctr"/>
            <a:r>
              <a:rPr lang="en-US" sz="4400">
                <a:solidFill>
                  <a:srgbClr val="FFFFFF"/>
                </a:solidFill>
              </a:rPr>
              <a:t>Palindromes in Music</a:t>
            </a:r>
          </a:p>
        </p:txBody>
      </p:sp>
      <p:graphicFrame>
        <p:nvGraphicFramePr>
          <p:cNvPr id="7" name="Content Placeholder 2">
            <a:extLst>
              <a:ext uri="{FF2B5EF4-FFF2-40B4-BE49-F238E27FC236}">
                <a16:creationId xmlns:a16="http://schemas.microsoft.com/office/drawing/2014/main" id="{6DD7179C-7171-5A29-53CC-C6484E0803F7}"/>
              </a:ext>
            </a:extLst>
          </p:cNvPr>
          <p:cNvGraphicFramePr>
            <a:graphicFrameLocks noGrp="1"/>
          </p:cNvGraphicFramePr>
          <p:nvPr>
            <p:ph idx="1"/>
            <p:extLst>
              <p:ext uri="{D42A27DB-BD31-4B8C-83A1-F6EECF244321}">
                <p14:modId xmlns:p14="http://schemas.microsoft.com/office/powerpoint/2010/main" val="271762442"/>
              </p:ext>
            </p:extLst>
          </p:nvPr>
        </p:nvGraphicFramePr>
        <p:xfrm>
          <a:off x="1028700" y="2743200"/>
          <a:ext cx="10131425" cy="304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902312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2FBB-7599-41D1-7602-259FFDB7F7F5}"/>
              </a:ext>
            </a:extLst>
          </p:cNvPr>
          <p:cNvSpPr>
            <a:spLocks noGrp="1"/>
          </p:cNvSpPr>
          <p:nvPr>
            <p:ph type="title"/>
          </p:nvPr>
        </p:nvSpPr>
        <p:spPr>
          <a:xfrm>
            <a:off x="990000" y="536575"/>
            <a:ext cx="4078800" cy="1453003"/>
          </a:xfrm>
        </p:spPr>
        <p:txBody>
          <a:bodyPr wrap="square" anchor="b">
            <a:normAutofit fontScale="90000"/>
          </a:bodyPr>
          <a:lstStyle/>
          <a:p>
            <a:pPr algn="ctr"/>
            <a:r>
              <a:rPr lang="en-US" dirty="0"/>
              <a:t>Granular Synthesis in Electronic Music</a:t>
            </a:r>
            <a:endParaRPr lang="en-US"/>
          </a:p>
        </p:txBody>
      </p:sp>
      <p:sp>
        <p:nvSpPr>
          <p:cNvPr id="3" name="Content Placeholder 2">
            <a:extLst>
              <a:ext uri="{FF2B5EF4-FFF2-40B4-BE49-F238E27FC236}">
                <a16:creationId xmlns:a16="http://schemas.microsoft.com/office/drawing/2014/main" id="{2AA123DE-6A1B-6F8F-C94C-781A2814D027}"/>
              </a:ext>
            </a:extLst>
          </p:cNvPr>
          <p:cNvSpPr>
            <a:spLocks noGrp="1"/>
          </p:cNvSpPr>
          <p:nvPr>
            <p:ph idx="1"/>
          </p:nvPr>
        </p:nvSpPr>
        <p:spPr>
          <a:xfrm>
            <a:off x="990000" y="2877018"/>
            <a:ext cx="4078800" cy="2901482"/>
          </a:xfrm>
        </p:spPr>
        <p:txBody>
          <a:bodyPr>
            <a:normAutofit/>
          </a:bodyPr>
          <a:lstStyle/>
          <a:p>
            <a:pPr>
              <a:lnSpc>
                <a:spcPct val="140000"/>
              </a:lnSpc>
            </a:pPr>
            <a:r>
              <a:rPr lang="en-US" sz="1600" dirty="0"/>
              <a:t>Granular Synthesis is a form of synthesis based on a process called granulation. Granulation involves breaking down an audio sample into tiny snippets of audio called “grains.” These snippets are typically between 1 and 100 milliseconds long.</a:t>
            </a:r>
          </a:p>
        </p:txBody>
      </p:sp>
      <p:pic>
        <p:nvPicPr>
          <p:cNvPr id="5" name="Picture 4" descr="Sound wave pattern on pixilated monitor">
            <a:extLst>
              <a:ext uri="{FF2B5EF4-FFF2-40B4-BE49-F238E27FC236}">
                <a16:creationId xmlns:a16="http://schemas.microsoft.com/office/drawing/2014/main" id="{22056638-F83E-BAB1-704C-3F7859A4930E}"/>
              </a:ext>
            </a:extLst>
          </p:cNvPr>
          <p:cNvPicPr>
            <a:picLocks noChangeAspect="1"/>
          </p:cNvPicPr>
          <p:nvPr/>
        </p:nvPicPr>
        <p:blipFill rotWithShape="1">
          <a:blip r:embed="rId2"/>
          <a:srcRect l="15705" r="24809" b="-1"/>
          <a:stretch/>
        </p:blipFill>
        <p:spPr>
          <a:xfrm>
            <a:off x="6080462" y="10"/>
            <a:ext cx="6111538" cy="6857990"/>
          </a:xfrm>
          <a:prstGeom prst="rect">
            <a:avLst/>
          </a:prstGeom>
        </p:spPr>
      </p:pic>
    </p:spTree>
    <p:extLst>
      <p:ext uri="{BB962C8B-B14F-4D97-AF65-F5344CB8AC3E}">
        <p14:creationId xmlns:p14="http://schemas.microsoft.com/office/powerpoint/2010/main" val="422847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2" name="Title 1">
            <a:extLst>
              <a:ext uri="{FF2B5EF4-FFF2-40B4-BE49-F238E27FC236}">
                <a16:creationId xmlns:a16="http://schemas.microsoft.com/office/drawing/2014/main" id="{2F9E2FBB-7599-41D1-7602-259FFDB7F7F5}"/>
              </a:ext>
            </a:extLst>
          </p:cNvPr>
          <p:cNvSpPr>
            <a:spLocks noGrp="1"/>
          </p:cNvSpPr>
          <p:nvPr>
            <p:ph type="title"/>
          </p:nvPr>
        </p:nvSpPr>
        <p:spPr>
          <a:xfrm>
            <a:off x="1030288" y="609600"/>
            <a:ext cx="10131425" cy="1110343"/>
          </a:xfrm>
        </p:spPr>
        <p:txBody>
          <a:bodyPr>
            <a:normAutofit/>
          </a:bodyPr>
          <a:lstStyle/>
          <a:p>
            <a:pPr algn="ctr"/>
            <a:r>
              <a:rPr lang="en-US">
                <a:solidFill>
                  <a:schemeClr val="bg1"/>
                </a:solidFill>
              </a:rPr>
              <a:t>Introducing Notational Granularity</a:t>
            </a:r>
          </a:p>
        </p:txBody>
      </p:sp>
      <p:sp>
        <p:nvSpPr>
          <p:cNvPr id="3" name="Content Placeholder 2">
            <a:extLst>
              <a:ext uri="{FF2B5EF4-FFF2-40B4-BE49-F238E27FC236}">
                <a16:creationId xmlns:a16="http://schemas.microsoft.com/office/drawing/2014/main" id="{2AA123DE-6A1B-6F8F-C94C-781A2814D027}"/>
              </a:ext>
            </a:extLst>
          </p:cNvPr>
          <p:cNvSpPr>
            <a:spLocks noGrp="1"/>
          </p:cNvSpPr>
          <p:nvPr>
            <p:ph idx="1"/>
          </p:nvPr>
        </p:nvSpPr>
        <p:spPr>
          <a:xfrm>
            <a:off x="685801" y="2592572"/>
            <a:ext cx="10820400" cy="3198627"/>
          </a:xfrm>
        </p:spPr>
        <p:txBody>
          <a:bodyPr>
            <a:normAutofit/>
          </a:bodyPr>
          <a:lstStyle/>
          <a:p>
            <a:pPr marL="0" indent="0">
              <a:buNone/>
            </a:pPr>
            <a:r>
              <a:rPr lang="en-US" sz="2800" i="1" dirty="0"/>
              <a:t>Notational Granularity</a:t>
            </a:r>
            <a:r>
              <a:rPr lang="en-US" sz="2800" dirty="0"/>
              <a:t> is a note-length by which a musical idea may be divided into for transformational and/or analytical purposes stemming from the idea of a rhythmic grid.</a:t>
            </a:r>
            <a:endParaRPr lang="en-US" sz="2800" i="1" dirty="0"/>
          </a:p>
        </p:txBody>
      </p:sp>
    </p:spTree>
    <p:extLst>
      <p:ext uri="{BB962C8B-B14F-4D97-AF65-F5344CB8AC3E}">
        <p14:creationId xmlns:p14="http://schemas.microsoft.com/office/powerpoint/2010/main" val="38278084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C668FA-2417-47B5-B454-2D55FC17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7FEBA57-8992-46BB-BCF0-5A83FE8E01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2B4CDDF6-55C3-415A-8D8B-7E03C3D61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heet of music with black and white lines&#10;&#10;Description automatically generated">
            <a:extLst>
              <a:ext uri="{FF2B5EF4-FFF2-40B4-BE49-F238E27FC236}">
                <a16:creationId xmlns:a16="http://schemas.microsoft.com/office/drawing/2014/main" id="{53254F51-1ABA-7F49-BA2B-421EA39770FE}"/>
              </a:ext>
            </a:extLst>
          </p:cNvPr>
          <p:cNvPicPr>
            <a:picLocks noChangeAspect="1"/>
          </p:cNvPicPr>
          <p:nvPr/>
        </p:nvPicPr>
        <p:blipFill>
          <a:blip r:embed="rId3"/>
          <a:stretch>
            <a:fillRect/>
          </a:stretch>
        </p:blipFill>
        <p:spPr>
          <a:xfrm>
            <a:off x="795569" y="1228867"/>
            <a:ext cx="10586507" cy="4393398"/>
          </a:xfrm>
          <a:prstGeom prst="rect">
            <a:avLst/>
          </a:prstGeom>
        </p:spPr>
      </p:pic>
      <p:sp>
        <p:nvSpPr>
          <p:cNvPr id="5" name="Rectangle 4">
            <a:extLst>
              <a:ext uri="{FF2B5EF4-FFF2-40B4-BE49-F238E27FC236}">
                <a16:creationId xmlns:a16="http://schemas.microsoft.com/office/drawing/2014/main" id="{955BC228-B816-C3D5-C994-B4787B1ABEF1}"/>
              </a:ext>
            </a:extLst>
          </p:cNvPr>
          <p:cNvSpPr/>
          <p:nvPr/>
        </p:nvSpPr>
        <p:spPr>
          <a:xfrm>
            <a:off x="8833539" y="1276217"/>
            <a:ext cx="595086" cy="1993304"/>
          </a:xfrm>
          <a:prstGeom prst="rect">
            <a:avLst/>
          </a:prstGeom>
          <a:noFill/>
          <a:ln w="762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sp>
        <p:nvSpPr>
          <p:cNvPr id="6" name="Rectangle 5">
            <a:extLst>
              <a:ext uri="{FF2B5EF4-FFF2-40B4-BE49-F238E27FC236}">
                <a16:creationId xmlns:a16="http://schemas.microsoft.com/office/drawing/2014/main" id="{9A907562-D5DC-B68E-2B07-B0870E6F2091}"/>
              </a:ext>
            </a:extLst>
          </p:cNvPr>
          <p:cNvSpPr/>
          <p:nvPr/>
        </p:nvSpPr>
        <p:spPr>
          <a:xfrm>
            <a:off x="9428625" y="1283085"/>
            <a:ext cx="782490" cy="1993304"/>
          </a:xfrm>
          <a:prstGeom prst="rect">
            <a:avLst/>
          </a:prstGeom>
          <a:noFill/>
          <a:ln w="762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sp>
        <p:nvSpPr>
          <p:cNvPr id="7" name="Rectangle 6">
            <a:extLst>
              <a:ext uri="{FF2B5EF4-FFF2-40B4-BE49-F238E27FC236}">
                <a16:creationId xmlns:a16="http://schemas.microsoft.com/office/drawing/2014/main" id="{AD49A81A-3AF7-4F56-5C39-C63EEBD0CFFA}"/>
              </a:ext>
            </a:extLst>
          </p:cNvPr>
          <p:cNvSpPr/>
          <p:nvPr/>
        </p:nvSpPr>
        <p:spPr>
          <a:xfrm>
            <a:off x="10188823" y="1274431"/>
            <a:ext cx="329737" cy="1993304"/>
          </a:xfrm>
          <a:prstGeom prst="rect">
            <a:avLst/>
          </a:prstGeom>
          <a:noFill/>
          <a:ln w="762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sp>
        <p:nvSpPr>
          <p:cNvPr id="9" name="Rectangle 8">
            <a:extLst>
              <a:ext uri="{FF2B5EF4-FFF2-40B4-BE49-F238E27FC236}">
                <a16:creationId xmlns:a16="http://schemas.microsoft.com/office/drawing/2014/main" id="{053FC6D4-D978-4378-4542-D4973D0BB670}"/>
              </a:ext>
            </a:extLst>
          </p:cNvPr>
          <p:cNvSpPr/>
          <p:nvPr/>
        </p:nvSpPr>
        <p:spPr>
          <a:xfrm>
            <a:off x="10521736" y="1265777"/>
            <a:ext cx="549719" cy="1993304"/>
          </a:xfrm>
          <a:prstGeom prst="rect">
            <a:avLst/>
          </a:prstGeom>
          <a:noFill/>
          <a:ln w="762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sp>
        <p:nvSpPr>
          <p:cNvPr id="11" name="Rectangle 10">
            <a:extLst>
              <a:ext uri="{FF2B5EF4-FFF2-40B4-BE49-F238E27FC236}">
                <a16:creationId xmlns:a16="http://schemas.microsoft.com/office/drawing/2014/main" id="{A9054330-5C35-2BDB-173D-2E25914BC6FF}"/>
              </a:ext>
            </a:extLst>
          </p:cNvPr>
          <p:cNvSpPr/>
          <p:nvPr/>
        </p:nvSpPr>
        <p:spPr>
          <a:xfrm>
            <a:off x="1632857" y="3618467"/>
            <a:ext cx="595086" cy="1993304"/>
          </a:xfrm>
          <a:prstGeom prst="rect">
            <a:avLst/>
          </a:prstGeom>
          <a:noFill/>
          <a:ln w="762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sp>
        <p:nvSpPr>
          <p:cNvPr id="13" name="Rectangle 12">
            <a:extLst>
              <a:ext uri="{FF2B5EF4-FFF2-40B4-BE49-F238E27FC236}">
                <a16:creationId xmlns:a16="http://schemas.microsoft.com/office/drawing/2014/main" id="{5BF60F1D-3EB4-2359-875B-F98F488B852B}"/>
              </a:ext>
            </a:extLst>
          </p:cNvPr>
          <p:cNvSpPr/>
          <p:nvPr/>
        </p:nvSpPr>
        <p:spPr>
          <a:xfrm>
            <a:off x="2248957" y="3625335"/>
            <a:ext cx="473836" cy="1993304"/>
          </a:xfrm>
          <a:prstGeom prst="rect">
            <a:avLst/>
          </a:prstGeom>
          <a:noFill/>
          <a:ln w="762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sp>
        <p:nvSpPr>
          <p:cNvPr id="14" name="Rectangle 13">
            <a:extLst>
              <a:ext uri="{FF2B5EF4-FFF2-40B4-BE49-F238E27FC236}">
                <a16:creationId xmlns:a16="http://schemas.microsoft.com/office/drawing/2014/main" id="{F1519A1A-F37D-A5F9-762F-0D7C741A4AB5}"/>
              </a:ext>
            </a:extLst>
          </p:cNvPr>
          <p:cNvSpPr/>
          <p:nvPr/>
        </p:nvSpPr>
        <p:spPr>
          <a:xfrm>
            <a:off x="2722792" y="3616681"/>
            <a:ext cx="746121" cy="1993304"/>
          </a:xfrm>
          <a:prstGeom prst="rect">
            <a:avLst/>
          </a:prstGeom>
          <a:noFill/>
          <a:ln w="762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sp>
        <p:nvSpPr>
          <p:cNvPr id="15" name="Rectangle 14">
            <a:extLst>
              <a:ext uri="{FF2B5EF4-FFF2-40B4-BE49-F238E27FC236}">
                <a16:creationId xmlns:a16="http://schemas.microsoft.com/office/drawing/2014/main" id="{DA993085-8DDF-6680-6FBD-2A9FE3B216C5}"/>
              </a:ext>
            </a:extLst>
          </p:cNvPr>
          <p:cNvSpPr/>
          <p:nvPr/>
        </p:nvSpPr>
        <p:spPr>
          <a:xfrm>
            <a:off x="3468912" y="3608027"/>
            <a:ext cx="595085" cy="1993304"/>
          </a:xfrm>
          <a:prstGeom prst="rect">
            <a:avLst/>
          </a:prstGeom>
          <a:noFill/>
          <a:ln w="762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spTree>
    <p:extLst>
      <p:ext uri="{BB962C8B-B14F-4D97-AF65-F5344CB8AC3E}">
        <p14:creationId xmlns:p14="http://schemas.microsoft.com/office/powerpoint/2010/main" val="154691224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C668FA-2417-47B5-B454-2D55FC17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7FEBA57-8992-46BB-BCF0-5A83FE8E01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2B4CDDF6-55C3-415A-8D8B-7E03C3D61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heet of music with notes&#10;&#10;Description automatically generated">
            <a:extLst>
              <a:ext uri="{FF2B5EF4-FFF2-40B4-BE49-F238E27FC236}">
                <a16:creationId xmlns:a16="http://schemas.microsoft.com/office/drawing/2014/main" id="{44A24AA1-442B-34D1-7A2B-7E2E21BBEB48}"/>
              </a:ext>
            </a:extLst>
          </p:cNvPr>
          <p:cNvPicPr>
            <a:picLocks noChangeAspect="1"/>
          </p:cNvPicPr>
          <p:nvPr/>
        </p:nvPicPr>
        <p:blipFill>
          <a:blip r:embed="rId3"/>
          <a:stretch>
            <a:fillRect/>
          </a:stretch>
        </p:blipFill>
        <p:spPr>
          <a:xfrm>
            <a:off x="795569" y="1123001"/>
            <a:ext cx="10586507" cy="4605130"/>
          </a:xfrm>
          <a:prstGeom prst="rect">
            <a:avLst/>
          </a:prstGeom>
        </p:spPr>
      </p:pic>
      <p:sp>
        <p:nvSpPr>
          <p:cNvPr id="4" name="Rectangle 3">
            <a:extLst>
              <a:ext uri="{FF2B5EF4-FFF2-40B4-BE49-F238E27FC236}">
                <a16:creationId xmlns:a16="http://schemas.microsoft.com/office/drawing/2014/main" id="{DDCF75A3-CF87-A95F-D091-7FD9FD5EB653}"/>
              </a:ext>
            </a:extLst>
          </p:cNvPr>
          <p:cNvSpPr/>
          <p:nvPr/>
        </p:nvSpPr>
        <p:spPr>
          <a:xfrm>
            <a:off x="1632856" y="3618467"/>
            <a:ext cx="1068923" cy="1993304"/>
          </a:xfrm>
          <a:prstGeom prst="rect">
            <a:avLst/>
          </a:prstGeom>
          <a:noFill/>
          <a:ln w="762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sp>
        <p:nvSpPr>
          <p:cNvPr id="6" name="Rectangle 5">
            <a:extLst>
              <a:ext uri="{FF2B5EF4-FFF2-40B4-BE49-F238E27FC236}">
                <a16:creationId xmlns:a16="http://schemas.microsoft.com/office/drawing/2014/main" id="{C2F4576C-8260-DBB5-97BB-AC3B28CA6452}"/>
              </a:ext>
            </a:extLst>
          </p:cNvPr>
          <p:cNvSpPr/>
          <p:nvPr/>
        </p:nvSpPr>
        <p:spPr>
          <a:xfrm>
            <a:off x="2704955" y="3627121"/>
            <a:ext cx="1371750" cy="1993304"/>
          </a:xfrm>
          <a:prstGeom prst="rect">
            <a:avLst/>
          </a:prstGeom>
          <a:noFill/>
          <a:ln w="762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sp>
        <p:nvSpPr>
          <p:cNvPr id="9" name="Rectangle 8">
            <a:extLst>
              <a:ext uri="{FF2B5EF4-FFF2-40B4-BE49-F238E27FC236}">
                <a16:creationId xmlns:a16="http://schemas.microsoft.com/office/drawing/2014/main" id="{4C9EF33E-3415-3B9A-F6F3-7F9F25CA042A}"/>
              </a:ext>
            </a:extLst>
          </p:cNvPr>
          <p:cNvSpPr/>
          <p:nvPr/>
        </p:nvSpPr>
        <p:spPr>
          <a:xfrm>
            <a:off x="8779182" y="1283063"/>
            <a:ext cx="1279217" cy="1993304"/>
          </a:xfrm>
          <a:prstGeom prst="rect">
            <a:avLst/>
          </a:prstGeom>
          <a:noFill/>
          <a:ln w="762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sp>
        <p:nvSpPr>
          <p:cNvPr id="11" name="Rectangle 10">
            <a:extLst>
              <a:ext uri="{FF2B5EF4-FFF2-40B4-BE49-F238E27FC236}">
                <a16:creationId xmlns:a16="http://schemas.microsoft.com/office/drawing/2014/main" id="{45DECBF2-CE15-DB3E-B894-C04BB6B9AD3D}"/>
              </a:ext>
            </a:extLst>
          </p:cNvPr>
          <p:cNvSpPr/>
          <p:nvPr/>
        </p:nvSpPr>
        <p:spPr>
          <a:xfrm>
            <a:off x="10065655" y="1283063"/>
            <a:ext cx="1279217" cy="1993304"/>
          </a:xfrm>
          <a:prstGeom prst="rect">
            <a:avLst/>
          </a:prstGeom>
          <a:noFill/>
          <a:ln w="762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spTree>
    <p:extLst>
      <p:ext uri="{BB962C8B-B14F-4D97-AF65-F5344CB8AC3E}">
        <p14:creationId xmlns:p14="http://schemas.microsoft.com/office/powerpoint/2010/main" val="2369568044"/>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{C36058C7-97BD-C441-82D8-B216A6B2A664}tf10001058</Template>
  <TotalTime>61</TotalTime>
  <Words>847</Words>
  <Application>Microsoft Office PowerPoint</Application>
  <PresentationFormat>Widescreen</PresentationFormat>
  <Paragraphs>73</Paragraphs>
  <Slides>25</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Garamond</vt:lpstr>
      <vt:lpstr>Celestial</vt:lpstr>
      <vt:lpstr>The Granularity of Palindromes</vt:lpstr>
      <vt:lpstr>What is a Palindrome?</vt:lpstr>
      <vt:lpstr>Why Palindromes?</vt:lpstr>
      <vt:lpstr>The Questions</vt:lpstr>
      <vt:lpstr>Palindromes in Music</vt:lpstr>
      <vt:lpstr>Granular Synthesis in Electronic Music</vt:lpstr>
      <vt:lpstr>Introducing Notational Granularity</vt:lpstr>
      <vt:lpstr>PowerPoint Presentation</vt:lpstr>
      <vt:lpstr>PowerPoint Presentation</vt:lpstr>
      <vt:lpstr>Palindromic Melodies</vt:lpstr>
      <vt:lpstr>New Terminology: Fulcrum</vt:lpstr>
      <vt:lpstr>Rhythmic Considerations</vt:lpstr>
      <vt:lpstr>On Rests</vt:lpstr>
      <vt:lpstr>PowerPoint Presentation</vt:lpstr>
      <vt:lpstr>PowerPoint Presentation</vt:lpstr>
      <vt:lpstr>Grain Length</vt:lpstr>
      <vt:lpstr>Palindromic Form</vt:lpstr>
      <vt:lpstr>New Terminology</vt:lpstr>
      <vt:lpstr>Transforming Notational to Auditory Palindromes</vt:lpstr>
      <vt:lpstr>Dynamics Considerations</vt:lpstr>
      <vt:lpstr>A Minimal Journey (2021) by Zachary C. Daniels</vt:lpstr>
      <vt:lpstr>PowerPoint Presentation</vt:lpstr>
      <vt:lpstr>Conclusions</vt:lpstr>
      <vt:lpstr>What’s Next?</vt:lpstr>
      <vt:lpstr>The Granularity of Palindromes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Granularity of Palindromes</dc:title>
  <dc:creator>Zachary Daniels</dc:creator>
  <cp:lastModifiedBy>Zachary Daniels</cp:lastModifiedBy>
  <cp:revision>2</cp:revision>
  <dcterms:created xsi:type="dcterms:W3CDTF">2024-03-16T05:09:08Z</dcterms:created>
  <dcterms:modified xsi:type="dcterms:W3CDTF">2025-11-07T22:58:05Z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ae119f0-38a6-40fc-810e-ef21eb0d5778_Enabled">
    <vt:lpwstr>true</vt:lpwstr>
  </property>
  <property fmtid="{D5CDD505-2E9C-101B-9397-08002B2CF9AE}" pid="3" name="MSIP_Label_9ae119f0-38a6-40fc-810e-ef21eb0d5778_SetDate">
    <vt:lpwstr>2024-03-16T14:57:48Z</vt:lpwstr>
  </property>
  <property fmtid="{D5CDD505-2E9C-101B-9397-08002B2CF9AE}" pid="4" name="MSIP_Label_9ae119f0-38a6-40fc-810e-ef21eb0d5778_Method">
    <vt:lpwstr>Privileged</vt:lpwstr>
  </property>
  <property fmtid="{D5CDD505-2E9C-101B-9397-08002B2CF9AE}" pid="5" name="MSIP_Label_9ae119f0-38a6-40fc-810e-ef21eb0d5778_Name">
    <vt:lpwstr>defa4170-0d19-0005-0004-bc88714345d2</vt:lpwstr>
  </property>
  <property fmtid="{D5CDD505-2E9C-101B-9397-08002B2CF9AE}" pid="6" name="MSIP_Label_9ae119f0-38a6-40fc-810e-ef21eb0d5778_SiteId">
    <vt:lpwstr>51099f15-499b-44d5-a287-ac53ac263895</vt:lpwstr>
  </property>
  <property fmtid="{D5CDD505-2E9C-101B-9397-08002B2CF9AE}" pid="7" name="MSIP_Label_9ae119f0-38a6-40fc-810e-ef21eb0d5778_ActionId">
    <vt:lpwstr>0fadf3b4-165c-4fd3-8d8e-84a66406b8a6</vt:lpwstr>
  </property>
  <property fmtid="{D5CDD505-2E9C-101B-9397-08002B2CF9AE}" pid="8" name="MSIP_Label_9ae119f0-38a6-40fc-810e-ef21eb0d5778_ContentBits">
    <vt:lpwstr>0</vt:lpwstr>
  </property>
</Properties>
</file>