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73" r:id="rId3"/>
    <p:sldId id="257" r:id="rId4"/>
    <p:sldId id="258" r:id="rId5"/>
    <p:sldId id="276" r:id="rId6"/>
    <p:sldId id="277" r:id="rId7"/>
    <p:sldId id="274" r:id="rId8"/>
    <p:sldId id="278" r:id="rId9"/>
    <p:sldId id="272" r:id="rId10"/>
    <p:sldId id="265" r:id="rId11"/>
    <p:sldId id="281" r:id="rId12"/>
    <p:sldId id="279" r:id="rId13"/>
    <p:sldId id="264" r:id="rId14"/>
    <p:sldId id="259" r:id="rId15"/>
    <p:sldId id="286" r:id="rId16"/>
    <p:sldId id="282" r:id="rId17"/>
    <p:sldId id="283" r:id="rId18"/>
    <p:sldId id="284" r:id="rId19"/>
    <p:sldId id="285" r:id="rId20"/>
    <p:sldId id="260" r:id="rId21"/>
    <p:sldId id="263" r:id="rId22"/>
    <p:sldId id="261" r:id="rId23"/>
    <p:sldId id="291" r:id="rId24"/>
    <p:sldId id="290" r:id="rId25"/>
    <p:sldId id="289" r:id="rId26"/>
    <p:sldId id="288" r:id="rId27"/>
    <p:sldId id="287" r:id="rId28"/>
    <p:sldId id="292" r:id="rId29"/>
    <p:sldId id="262" r:id="rId30"/>
    <p:sldId id="280" r:id="rId31"/>
    <p:sldId id="2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5364" autoAdjust="0"/>
  </p:normalViewPr>
  <p:slideViewPr>
    <p:cSldViewPr snapToGrid="0">
      <p:cViewPr varScale="1">
        <p:scale>
          <a:sx n="78" d="100"/>
          <a:sy n="78" d="100"/>
        </p:scale>
        <p:origin x="543" y="3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 Daniels" userId="3216aa258b15ce18" providerId="LiveId" clId="{167F0005-1400-4F2D-950A-664A8FF17620}"/>
    <pc:docChg chg="undo custSel modSld">
      <pc:chgData name="Zach Daniels" userId="3216aa258b15ce18" providerId="LiveId" clId="{167F0005-1400-4F2D-950A-664A8FF17620}" dt="2018-03-30T21:59:27.272" v="1032" actId="20577"/>
      <pc:docMkLst>
        <pc:docMk/>
      </pc:docMkLst>
      <pc:sldChg chg="delSp modSp modNotesTx">
        <pc:chgData name="Zach Daniels" userId="3216aa258b15ce18" providerId="LiveId" clId="{167F0005-1400-4F2D-950A-664A8FF17620}" dt="2018-03-30T21:52:40.841" v="120" actId="20577"/>
        <pc:sldMkLst>
          <pc:docMk/>
          <pc:sldMk cId="1905352450" sldId="256"/>
        </pc:sldMkLst>
        <pc:spChg chg="mod">
          <ac:chgData name="Zach Daniels" userId="3216aa258b15ce18" providerId="LiveId" clId="{167F0005-1400-4F2D-950A-664A8FF17620}" dt="2018-03-30T21:51:43.825" v="2" actId="768"/>
          <ac:spMkLst>
            <pc:docMk/>
            <pc:sldMk cId="1905352450" sldId="256"/>
            <ac:spMk id="6" creationId="{1E75E684-048C-4959-8B38-91BCA1B99004}"/>
          </ac:spMkLst>
        </pc:spChg>
        <pc:graphicFrameChg chg="del">
          <ac:chgData name="Zach Daniels" userId="3216aa258b15ce18" providerId="LiveId" clId="{167F0005-1400-4F2D-950A-664A8FF17620}" dt="2018-03-30T21:51:17.443" v="1" actId="20577"/>
          <ac:graphicFrameMkLst>
            <pc:docMk/>
            <pc:sldMk cId="1905352450" sldId="256"/>
            <ac:graphicFrameMk id="4" creationId="{D059E219-5E67-4771-92C3-01B8FF30662E}"/>
          </ac:graphicFrameMkLst>
        </pc:graphicFrameChg>
      </pc:sldChg>
      <pc:sldChg chg="modNotesTx">
        <pc:chgData name="Zach Daniels" userId="3216aa258b15ce18" providerId="LiveId" clId="{167F0005-1400-4F2D-950A-664A8FF17620}" dt="2018-03-30T21:59:27.272" v="1032" actId="20577"/>
        <pc:sldMkLst>
          <pc:docMk/>
          <pc:sldMk cId="3121979766" sldId="260"/>
        </pc:sldMkLst>
      </pc:sldChg>
      <pc:sldChg chg="modNotesTx">
        <pc:chgData name="Zach Daniels" userId="3216aa258b15ce18" providerId="LiveId" clId="{167F0005-1400-4F2D-950A-664A8FF17620}" dt="2018-03-30T21:53:22.790" v="136" actId="20577"/>
        <pc:sldMkLst>
          <pc:docMk/>
          <pc:sldMk cId="3247097142" sldId="283"/>
        </pc:sldMkLst>
      </pc:sldChg>
      <pc:sldChg chg="modNotesTx">
        <pc:chgData name="Zach Daniels" userId="3216aa258b15ce18" providerId="LiveId" clId="{167F0005-1400-4F2D-950A-664A8FF17620}" dt="2018-03-30T21:57:10.191" v="833" actId="20577"/>
        <pc:sldMkLst>
          <pc:docMk/>
          <pc:sldMk cId="3194190597" sldId="285"/>
        </pc:sldMkLst>
      </pc:sldChg>
      <pc:sldChg chg="modNotesTx">
        <pc:chgData name="Zach Daniels" userId="3216aa258b15ce18" providerId="LiveId" clId="{167F0005-1400-4F2D-950A-664A8FF17620}" dt="2018-03-30T21:53:08.660" v="127" actId="20577"/>
        <pc:sldMkLst>
          <pc:docMk/>
          <pc:sldMk cId="3303372808" sldId="286"/>
        </pc:sldMkLst>
      </pc:sldChg>
    </pc:docChg>
  </pc:docChgLst>
  <pc:docChgLst>
    <pc:chgData name="Zach Daniels" userId="3216aa258b15ce18" providerId="LiveId" clId="{F6720367-85B6-4E84-9A1C-AB603FE689D2}"/>
    <pc:docChg chg="modSld">
      <pc:chgData name="Zach Daniels" userId="3216aa258b15ce18" providerId="LiveId" clId="{F6720367-85B6-4E84-9A1C-AB603FE689D2}" dt="2018-03-31T00:42:52.782" v="5" actId="114"/>
      <pc:docMkLst>
        <pc:docMk/>
      </pc:docMkLst>
      <pc:sldChg chg="modSp">
        <pc:chgData name="Zach Daniels" userId="3216aa258b15ce18" providerId="LiveId" clId="{F6720367-85B6-4E84-9A1C-AB603FE689D2}" dt="2018-03-31T00:42:52.782" v="5" actId="114"/>
        <pc:sldMkLst>
          <pc:docMk/>
          <pc:sldMk cId="1905352450" sldId="256"/>
        </pc:sldMkLst>
        <pc:spChg chg="mod">
          <ac:chgData name="Zach Daniels" userId="3216aa258b15ce18" providerId="LiveId" clId="{F6720367-85B6-4E84-9A1C-AB603FE689D2}" dt="2018-03-31T00:42:52.782" v="5" actId="114"/>
          <ac:spMkLst>
            <pc:docMk/>
            <pc:sldMk cId="1905352450" sldId="256"/>
            <ac:spMk id="5" creationId="{7FDB5488-DDB4-4504-A9DA-C7B241AD71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40041-2EA1-40F8-8943-5DFBA6D5C9D2}"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BE07C-A9E5-422D-8564-78DE037034A5}" type="slidenum">
              <a:rPr lang="en-US" smtClean="0"/>
              <a:t>‹#›</a:t>
            </a:fld>
            <a:endParaRPr lang="en-US"/>
          </a:p>
        </p:txBody>
      </p:sp>
    </p:spTree>
    <p:extLst>
      <p:ext uri="{BB962C8B-B14F-4D97-AF65-F5344CB8AC3E}">
        <p14:creationId xmlns:p14="http://schemas.microsoft.com/office/powerpoint/2010/main" val="188023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Hello! Welcome to my DMA lecture recital.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All pertinent materials for this presentation are currently available via the link on the screen, www.zachdaniels.com/polyphinite. For those that have handouts, but would like a perusal score, you may find one on the webpage near the bottom. Before we begin, I would like to thank my performers, Anthony Conroy and Leonor Javier, for dedicating their Friday evening and plenty of late nights in Dr. Lamb’s studio to help bring this music to life for you tonight. I would also like to thank my primary instructor, Dr. Marvin Lamb, for helping me through this process as I designed this method, wrote the rules, and at times struggled to bring my ideas to fruition. I would also like to thank Dr. Karathanasis as my secondary instructor. His comments throughout the past two years of developing Polyphinite have been very valuable and at times helped settle minor disagreements between Dr. Lamb and myself over how best to proceed with the project. Thanks also, to my committee members: Dr. Jeff Swinkin, Dr. Michael lee, and Dr. Judith Pender for agreeing not only to serve on my committee for three years, but help launch me into my career as an academic and composer. I’m not entirely certain why they said yes, but hopefully at the end of all this they end up having had as much fun as I’ve had. Finally, I would like to thank my colleagues here at the University of Oklahoma for listening to me talk…. </a:t>
            </a:r>
            <a:r>
              <a:rPr lang="en-US" sz="1200" b="1" i="1" kern="1200" dirty="0">
                <a:solidFill>
                  <a:schemeClr val="tx1"/>
                </a:solidFill>
                <a:effectLst/>
                <a:latin typeface="+mn-lt"/>
                <a:ea typeface="+mn-ea"/>
                <a:cs typeface="+mn-cs"/>
              </a:rPr>
              <a:t>A lot</a:t>
            </a:r>
            <a:r>
              <a:rPr lang="en-US" sz="1200" i="1" kern="1200" dirty="0">
                <a:solidFill>
                  <a:schemeClr val="tx1"/>
                </a:solidFill>
                <a:effectLst/>
                <a:latin typeface="+mn-lt"/>
                <a:ea typeface="+mn-ea"/>
                <a:cs typeface="+mn-cs"/>
              </a:rPr>
              <a:t> about this project since I began work on it in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What if I had a piece of music, for string quartet, that was all set and ready for the premiere? Now, what if the second violin gets sick and cannot play? Your amazing new magnum opus will not be useful for this group at the gig. What if, however, the string quartet you handed them also had a functional string trio, a compelling cello solo work, and an exciting duet for violin and viola? The gig is saved, you keep the performance, and your piece of music just proved to be incredibly useful despite missing a major component: one of the four performers. Not to mention, you still get to report the work to ASCAP or BMI as having been performed. This is but one of the benefits to Polyphinite.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1</a:t>
            </a:fld>
            <a:endParaRPr lang="en-US"/>
          </a:p>
        </p:txBody>
      </p:sp>
    </p:spTree>
    <p:extLst>
      <p:ext uri="{BB962C8B-B14F-4D97-AF65-F5344CB8AC3E}">
        <p14:creationId xmlns:p14="http://schemas.microsoft.com/office/powerpoint/2010/main" val="320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initial solo work, though perfectly fine on its’ own, felt as though it might be missing something…</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What to do…. What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10</a:t>
            </a:fld>
            <a:endParaRPr lang="en-US"/>
          </a:p>
        </p:txBody>
      </p:sp>
    </p:spTree>
    <p:extLst>
      <p:ext uri="{BB962C8B-B14F-4D97-AF65-F5344CB8AC3E}">
        <p14:creationId xmlns:p14="http://schemas.microsoft.com/office/powerpoint/2010/main" val="218523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methods might a composer utilize to properly tackle this problem?</a:t>
            </a:r>
          </a:p>
          <a:p>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could leave it alone. – Sounds Boring</a:t>
            </a:r>
          </a:p>
          <a:p>
            <a:r>
              <a:rPr lang="en-US" sz="1200" i="1" kern="1200" dirty="0">
                <a:solidFill>
                  <a:schemeClr val="tx1"/>
                </a:solidFill>
                <a:effectLst/>
                <a:latin typeface="+mn-lt"/>
                <a:ea typeface="+mn-ea"/>
                <a:cs typeface="+mn-cs"/>
              </a:rPr>
              <a:t>(click)</a:t>
            </a:r>
            <a:endParaRPr lang="en-US" sz="11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could extend the work. – Though… I </a:t>
            </a:r>
            <a:r>
              <a:rPr lang="en-US" sz="1200" b="1" i="1" u="none" kern="1200" dirty="0">
                <a:solidFill>
                  <a:schemeClr val="tx1"/>
                </a:solidFill>
                <a:effectLst/>
                <a:latin typeface="+mn-lt"/>
                <a:ea typeface="+mn-ea"/>
                <a:cs typeface="+mn-cs"/>
              </a:rPr>
              <a:t>rather</a:t>
            </a:r>
            <a:r>
              <a:rPr lang="en-US" sz="1200" kern="1200" dirty="0">
                <a:solidFill>
                  <a:schemeClr val="tx1"/>
                </a:solidFill>
                <a:effectLst/>
                <a:latin typeface="+mn-lt"/>
                <a:ea typeface="+mn-ea"/>
                <a:cs typeface="+mn-cs"/>
              </a:rPr>
              <a:t> liked the idea of a suite of pieces that were all exactly five minutes long, so this wouldn’t do.</a:t>
            </a:r>
          </a:p>
          <a:p>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Adding more layers was the suggestion from Dr. Lamb. – This was the obvious solution to keep me out of trouble.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I decided to make it harder on myself and combined the first and third options.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if the cello </a:t>
            </a:r>
            <a:r>
              <a:rPr lang="en-US" sz="1200" b="1" u="sng" kern="1200" dirty="0">
                <a:solidFill>
                  <a:schemeClr val="tx1"/>
                </a:solidFill>
                <a:effectLst/>
                <a:latin typeface="+mn-lt"/>
                <a:ea typeface="+mn-ea"/>
                <a:cs typeface="+mn-cs"/>
              </a:rPr>
              <a:t>solo</a:t>
            </a:r>
            <a:r>
              <a:rPr lang="en-US" sz="1200" kern="1200" dirty="0">
                <a:solidFill>
                  <a:schemeClr val="tx1"/>
                </a:solidFill>
                <a:effectLst/>
                <a:latin typeface="+mn-lt"/>
                <a:ea typeface="+mn-ea"/>
                <a:cs typeface="+mn-cs"/>
              </a:rPr>
              <a:t> were also half of a </a:t>
            </a:r>
            <a:r>
              <a:rPr lang="en-US" sz="1200" b="1" u="sng" kern="1200" dirty="0">
                <a:solidFill>
                  <a:schemeClr val="tx1"/>
                </a:solidFill>
                <a:effectLst/>
                <a:latin typeface="+mn-lt"/>
                <a:ea typeface="+mn-ea"/>
                <a:cs typeface="+mn-cs"/>
              </a:rPr>
              <a:t>duet</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(click)</a:t>
            </a:r>
            <a:endParaRPr lang="en-US" i="1" dirty="0"/>
          </a:p>
        </p:txBody>
      </p:sp>
      <p:sp>
        <p:nvSpPr>
          <p:cNvPr id="4" name="Slide Number Placeholder 3"/>
          <p:cNvSpPr>
            <a:spLocks noGrp="1"/>
          </p:cNvSpPr>
          <p:nvPr>
            <p:ph type="sldNum" sz="quarter" idx="10"/>
          </p:nvPr>
        </p:nvSpPr>
        <p:spPr/>
        <p:txBody>
          <a:bodyPr/>
          <a:lstStyle/>
          <a:p>
            <a:fld id="{865BE07C-A9E5-422D-8564-78DE037034A5}" type="slidenum">
              <a:rPr lang="en-US" smtClean="0"/>
              <a:t>11</a:t>
            </a:fld>
            <a:endParaRPr lang="en-US"/>
          </a:p>
        </p:txBody>
      </p:sp>
    </p:spTree>
    <p:extLst>
      <p:ext uri="{BB962C8B-B14F-4D97-AF65-F5344CB8AC3E}">
        <p14:creationId xmlns:p14="http://schemas.microsoft.com/office/powerpoint/2010/main" val="131547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returned to the question of instruments I could choose from……</a:t>
            </a:r>
          </a:p>
          <a:p>
            <a:endParaRPr lang="en-US" dirty="0"/>
          </a:p>
          <a:p>
            <a:r>
              <a:rPr lang="en-US" dirty="0"/>
              <a:t>I began to think: “What instrument should I write for as part of a duet with the cello?”</a:t>
            </a:r>
          </a:p>
          <a:p>
            <a:endParaRPr lang="en-US" dirty="0"/>
          </a:p>
          <a:p>
            <a:r>
              <a:rPr lang="en-US" dirty="0"/>
              <a:t>I didn’t know anyone with a </a:t>
            </a:r>
            <a:r>
              <a:rPr lang="en-US" dirty="0" err="1"/>
              <a:t>Citar</a:t>
            </a:r>
            <a:r>
              <a:rPr lang="en-US" dirty="0"/>
              <a:t>, and since nobody was willing to let me mutilate their toaster….. I quickly settled on Flute as my instrument of choice.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reasons why I decided on adding flute.</a:t>
            </a:r>
          </a:p>
          <a:p>
            <a:r>
              <a:rPr lang="en-US" sz="1200" kern="1200" dirty="0">
                <a:solidFill>
                  <a:schemeClr val="tx1"/>
                </a:solidFill>
                <a:effectLst/>
                <a:latin typeface="+mn-lt"/>
                <a:ea typeface="+mn-ea"/>
                <a:cs typeface="+mn-cs"/>
              </a:rPr>
              <a:t>First and foremost, flutists tend to like new music – increasing likelihood of finding someone to participate in this endeavor. Also, it is naturally a good compliment to the cello. The timbral combinations you get from the two instruments – two of my favorite – unlock a lot of possibilities in my music. Finally, my history of writing flute music made it an obvious choice. I knew flutists to contact regarding the project, and already knew the ins and outs of flute writing.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resultant two-movement work had a strong cello solo, and a strong duet for flute and cello. Both of these pieces had unique characteristics and sonic qualities.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I began to think again……. Which is never a good idea after finishing a piece of music…..</a:t>
            </a: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if the flute were also a solo?”</a:t>
            </a: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revised the flute part to make it more </a:t>
            </a:r>
            <a:r>
              <a:rPr lang="en-US" sz="1200" kern="1200" dirty="0" err="1">
                <a:solidFill>
                  <a:schemeClr val="tx1"/>
                </a:solidFill>
                <a:effectLst/>
                <a:latin typeface="+mn-lt"/>
                <a:ea typeface="+mn-ea"/>
                <a:cs typeface="+mn-cs"/>
              </a:rPr>
              <a:t>soloistic</a:t>
            </a:r>
            <a:r>
              <a:rPr lang="en-US" sz="1200" kern="1200" dirty="0">
                <a:solidFill>
                  <a:schemeClr val="tx1"/>
                </a:solidFill>
                <a:effectLst/>
                <a:latin typeface="+mn-lt"/>
                <a:ea typeface="+mn-ea"/>
                <a:cs typeface="+mn-cs"/>
              </a:rPr>
              <a:t>, adding favorites of mine such as a </a:t>
            </a:r>
            <a:r>
              <a:rPr lang="en-US" sz="1200" kern="1200" dirty="0" err="1">
                <a:solidFill>
                  <a:schemeClr val="tx1"/>
                </a:solidFill>
                <a:effectLst/>
                <a:latin typeface="+mn-lt"/>
                <a:ea typeface="+mn-ea"/>
                <a:cs typeface="+mn-cs"/>
              </a:rPr>
              <a:t>morse</a:t>
            </a:r>
            <a:r>
              <a:rPr lang="en-US" sz="1200" kern="1200" dirty="0">
                <a:solidFill>
                  <a:schemeClr val="tx1"/>
                </a:solidFill>
                <a:effectLst/>
                <a:latin typeface="+mn-lt"/>
                <a:ea typeface="+mn-ea"/>
                <a:cs typeface="+mn-cs"/>
              </a:rPr>
              <a:t> code “S.O.S.” signal, jet whistle, and a few others I enjoy using when writing for flute.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revising the flute part to make it more </a:t>
            </a:r>
            <a:r>
              <a:rPr lang="en-US" sz="1200" kern="1200" dirty="0" err="1">
                <a:solidFill>
                  <a:schemeClr val="tx1"/>
                </a:solidFill>
                <a:effectLst/>
                <a:latin typeface="+mn-lt"/>
                <a:ea typeface="+mn-ea"/>
                <a:cs typeface="+mn-cs"/>
              </a:rPr>
              <a:t>soloistic</a:t>
            </a:r>
            <a:r>
              <a:rPr lang="en-US" sz="1200" kern="1200" dirty="0">
                <a:solidFill>
                  <a:schemeClr val="tx1"/>
                </a:solidFill>
                <a:effectLst/>
                <a:latin typeface="+mn-lt"/>
                <a:ea typeface="+mn-ea"/>
                <a:cs typeface="+mn-cs"/>
              </a:rPr>
              <a:t>, I found that large portions of the cello had to be rewritten in order to accommodate this new solo flute idea.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began a long process of editing the THREE pieces in conjunction with one another. The amount of detail-work that had to be done to accomplish even the smallest tweak in one part sometimes meant entire gestures either were lost or drastically changed in the other two works.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 had succeeded. I had finished the second piece of the Polyphinite puzzle: Polyphinite no. 2, for solo flute.</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12</a:t>
            </a:fld>
            <a:endParaRPr lang="en-US"/>
          </a:p>
        </p:txBody>
      </p:sp>
    </p:spTree>
    <p:extLst>
      <p:ext uri="{BB962C8B-B14F-4D97-AF65-F5344CB8AC3E}">
        <p14:creationId xmlns:p14="http://schemas.microsoft.com/office/powerpoint/2010/main" val="30019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Sit Down – 18:00 is On Pace</a:t>
            </a:r>
          </a:p>
          <a:p>
            <a:endParaRPr lang="en-US" i="1" dirty="0"/>
          </a:p>
          <a:p>
            <a:r>
              <a:rPr lang="en-US" i="1" dirty="0"/>
              <a:t>Stand up, Clap, recognize Leonor, and return to Lectern.</a:t>
            </a:r>
            <a:endParaRPr lang="en-US" sz="1200" i="0" kern="1200" dirty="0">
              <a:solidFill>
                <a:schemeClr val="tx1"/>
              </a:solidFill>
              <a:effectLst/>
              <a:latin typeface="+mn-lt"/>
              <a:ea typeface="+mn-ea"/>
              <a:cs typeface="+mn-cs"/>
            </a:endParaRPr>
          </a:p>
          <a:p>
            <a:endParaRPr lang="en-US" i="1" dirty="0"/>
          </a:p>
          <a:p>
            <a:r>
              <a:rPr lang="en-US" i="1" dirty="0"/>
              <a:t>(turn to Leonor)</a:t>
            </a:r>
          </a:p>
          <a:p>
            <a:r>
              <a:rPr lang="en-US" sz="1200" i="0" kern="1200" dirty="0">
                <a:solidFill>
                  <a:schemeClr val="tx1"/>
                </a:solidFill>
                <a:effectLst/>
                <a:latin typeface="+mn-lt"/>
                <a:ea typeface="+mn-ea"/>
                <a:cs typeface="+mn-cs"/>
              </a:rPr>
              <a:t>Thank You, Leonor! You have just been awesome to work with these past months.</a:t>
            </a:r>
          </a:p>
          <a:p>
            <a:endParaRPr lang="en-US" i="1" dirty="0"/>
          </a:p>
          <a:p>
            <a:r>
              <a:rPr lang="en-US" i="1" dirty="0"/>
              <a:t>(turn to Audience)</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She actually responded to my inquiry with the phrase: That sounds awesome! When’s the performance?</a:t>
            </a:r>
          </a:p>
          <a:p>
            <a:endParaRPr lang="en-US" i="1" dirty="0"/>
          </a:p>
          <a:p>
            <a:r>
              <a:rPr lang="en-US" i="1" dirty="0"/>
              <a:t>(turn to Leonor)</a:t>
            </a:r>
            <a:br>
              <a:rPr lang="en-US" i="1" dirty="0"/>
            </a:br>
            <a:r>
              <a:rPr lang="en-US" sz="1200" i="0" kern="1200" dirty="0">
                <a:solidFill>
                  <a:schemeClr val="tx1"/>
                </a:solidFill>
                <a:effectLst/>
                <a:latin typeface="+mn-lt"/>
                <a:ea typeface="+mn-ea"/>
                <a:cs typeface="+mn-cs"/>
              </a:rPr>
              <a:t>Hopefully she is that enthusiastic about new music after this is all set and done.</a:t>
            </a:r>
          </a:p>
          <a:p>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endParaRPr lang="en-US" i="0" dirty="0"/>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13</a:t>
            </a:fld>
            <a:endParaRPr lang="en-US"/>
          </a:p>
        </p:txBody>
      </p:sp>
    </p:spTree>
    <p:extLst>
      <p:ext uri="{BB962C8B-B14F-4D97-AF65-F5344CB8AC3E}">
        <p14:creationId xmlns:p14="http://schemas.microsoft.com/office/powerpoint/2010/main" val="163137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observing the success of the Flute and Cello experiment, I decided I wanted to push the idea to the next level. I initially decided on trying to write for </a:t>
            </a:r>
            <a:r>
              <a:rPr lang="en-US" sz="1200" i="1" kern="1200" dirty="0">
                <a:solidFill>
                  <a:schemeClr val="tx1"/>
                </a:solidFill>
                <a:effectLst/>
                <a:latin typeface="+mn-lt"/>
                <a:ea typeface="+mn-ea"/>
                <a:cs typeface="+mn-cs"/>
              </a:rPr>
              <a:t>Pierrot Ensemble plus </a:t>
            </a:r>
            <a:r>
              <a:rPr lang="en-US" sz="1200" i="0" kern="1200" dirty="0">
                <a:solidFill>
                  <a:schemeClr val="tx1"/>
                </a:solidFill>
                <a:effectLst/>
                <a:latin typeface="+mn-lt"/>
                <a:ea typeface="+mn-ea"/>
                <a:cs typeface="+mn-cs"/>
              </a:rPr>
              <a:t>percussion</a:t>
            </a:r>
            <a:r>
              <a:rPr lang="en-US" sz="1200" kern="1200" dirty="0">
                <a:solidFill>
                  <a:schemeClr val="tx1"/>
                </a:solidFill>
                <a:effectLst/>
                <a:latin typeface="+mn-lt"/>
                <a:ea typeface="+mn-ea"/>
                <a:cs typeface="+mn-cs"/>
              </a:rPr>
              <a:t> in this style. Utilizing percussion would also unlock a great deal of color and timbral options, and the University has such a wonderful percussion program. It made sense!</a:t>
            </a:r>
            <a:endParaRPr lang="en-US" sz="11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 quickly realized that it would be best to limit the scope of the ensemble since I was unsure of what it was I was doing with the project at the time.</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settled on using just the Flute, Violin, Clarinet, and Cello from the traditional Pierrot Ensemble instrumentation, </a:t>
            </a:r>
            <a:r>
              <a:rPr lang="en-US" sz="1200"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leaving out voice and piano from the original instrumentation of </a:t>
            </a:r>
            <a:r>
              <a:rPr lang="en-US" sz="1200" i="1" kern="1200" dirty="0">
                <a:solidFill>
                  <a:schemeClr val="tx1"/>
                </a:solidFill>
                <a:effectLst/>
                <a:latin typeface="+mn-lt"/>
                <a:ea typeface="+mn-ea"/>
                <a:cs typeface="+mn-cs"/>
              </a:rPr>
              <a:t>Pierrot Ensembl</a:t>
            </a:r>
            <a:r>
              <a:rPr lang="en-US" sz="1200" i="0" kern="1200" dirty="0">
                <a:solidFill>
                  <a:schemeClr val="tx1"/>
                </a:solidFill>
                <a:effectLst/>
                <a:latin typeface="+mn-lt"/>
                <a:ea typeface="+mn-ea"/>
                <a:cs typeface="+mn-cs"/>
              </a:rPr>
              <a:t>e’s namesake:</a:t>
            </a:r>
            <a:r>
              <a:rPr lang="en-US" sz="1200" kern="1200" dirty="0">
                <a:solidFill>
                  <a:schemeClr val="tx1"/>
                </a:solidFill>
                <a:effectLst/>
                <a:latin typeface="+mn-lt"/>
                <a:ea typeface="+mn-ea"/>
                <a:cs typeface="+mn-cs"/>
              </a:rPr>
              <a:t> Schoenberg’s acclaimed “Pierrot </a:t>
            </a:r>
            <a:r>
              <a:rPr lang="en-US" sz="1200" kern="1200" dirty="0" err="1">
                <a:solidFill>
                  <a:schemeClr val="tx1"/>
                </a:solidFill>
                <a:effectLst/>
                <a:latin typeface="+mn-lt"/>
                <a:ea typeface="+mn-ea"/>
                <a:cs typeface="+mn-cs"/>
              </a:rPr>
              <a:t>Lunaire</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resulting 14 works would become the first Polyphinite Collection.</a:t>
            </a:r>
            <a:endParaRPr lang="en-US" sz="11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from this score sample, I make use of </a:t>
            </a:r>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14</a:t>
            </a:fld>
            <a:endParaRPr lang="en-US"/>
          </a:p>
        </p:txBody>
      </p:sp>
    </p:spTree>
    <p:extLst>
      <p:ext uri="{BB962C8B-B14F-4D97-AF65-F5344CB8AC3E}">
        <p14:creationId xmlns:p14="http://schemas.microsoft.com/office/powerpoint/2010/main" val="170911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Rhythmic Cadenza at [E]</a:t>
            </a:r>
          </a:p>
          <a:p>
            <a:endParaRPr lang="en-US" dirty="0"/>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15</a:t>
            </a:fld>
            <a:endParaRPr lang="en-US"/>
          </a:p>
        </p:txBody>
      </p:sp>
    </p:spTree>
    <p:extLst>
      <p:ext uri="{BB962C8B-B14F-4D97-AF65-F5344CB8AC3E}">
        <p14:creationId xmlns:p14="http://schemas.microsoft.com/office/powerpoint/2010/main" val="234044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Sparse Textured Areas, such as measures 20 &amp; 21 come off as resonant in the solo iterations, and pointillistic in fuller ensemble iterations.</a:t>
            </a:r>
          </a:p>
        </p:txBody>
      </p:sp>
      <p:sp>
        <p:nvSpPr>
          <p:cNvPr id="4" name="Slide Number Placeholder 3"/>
          <p:cNvSpPr>
            <a:spLocks noGrp="1"/>
          </p:cNvSpPr>
          <p:nvPr>
            <p:ph type="sldNum" sz="quarter" idx="10"/>
          </p:nvPr>
        </p:nvSpPr>
        <p:spPr/>
        <p:txBody>
          <a:bodyPr/>
          <a:lstStyle/>
          <a:p>
            <a:fld id="{865BE07C-A9E5-422D-8564-78DE037034A5}" type="slidenum">
              <a:rPr lang="en-US" smtClean="0"/>
              <a:t>16</a:t>
            </a:fld>
            <a:endParaRPr lang="en-US"/>
          </a:p>
        </p:txBody>
      </p:sp>
    </p:spTree>
    <p:extLst>
      <p:ext uri="{BB962C8B-B14F-4D97-AF65-F5344CB8AC3E}">
        <p14:creationId xmlns:p14="http://schemas.microsoft.com/office/powerpoint/2010/main" val="88251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Imitation between the violin and cello at [F]</a:t>
            </a:r>
          </a:p>
        </p:txBody>
      </p:sp>
      <p:sp>
        <p:nvSpPr>
          <p:cNvPr id="4" name="Slide Number Placeholder 3"/>
          <p:cNvSpPr>
            <a:spLocks noGrp="1"/>
          </p:cNvSpPr>
          <p:nvPr>
            <p:ph type="sldNum" sz="quarter" idx="10"/>
          </p:nvPr>
        </p:nvSpPr>
        <p:spPr/>
        <p:txBody>
          <a:bodyPr/>
          <a:lstStyle/>
          <a:p>
            <a:fld id="{865BE07C-A9E5-422D-8564-78DE037034A5}" type="slidenum">
              <a:rPr lang="en-US" smtClean="0"/>
              <a:t>17</a:t>
            </a:fld>
            <a:endParaRPr lang="en-US"/>
          </a:p>
        </p:txBody>
      </p:sp>
    </p:spTree>
    <p:extLst>
      <p:ext uri="{BB962C8B-B14F-4D97-AF65-F5344CB8AC3E}">
        <p14:creationId xmlns:p14="http://schemas.microsoft.com/office/powerpoint/2010/main" val="407476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different beats to follow in this excerpt from the full quartet.</a:t>
            </a:r>
          </a:p>
          <a:p>
            <a:endParaRPr lang="en-US" dirty="0"/>
          </a:p>
          <a:p>
            <a:r>
              <a:rPr lang="en-US" dirty="0"/>
              <a:t>¾ feel in clarinet</a:t>
            </a:r>
          </a:p>
          <a:p>
            <a:endParaRPr lang="en-US" dirty="0"/>
          </a:p>
          <a:p>
            <a:r>
              <a:rPr lang="en-US" dirty="0"/>
              <a:t>Slow 4/2 feel in Cello</a:t>
            </a:r>
          </a:p>
          <a:p>
            <a:endParaRPr lang="en-US" dirty="0"/>
          </a:p>
          <a:p>
            <a:r>
              <a:rPr lang="en-US" dirty="0"/>
              <a:t>Slower 3 feel in flute</a:t>
            </a:r>
          </a:p>
          <a:p>
            <a:endParaRPr lang="en-US" dirty="0"/>
          </a:p>
          <a:p>
            <a:r>
              <a:rPr lang="en-US" dirty="0"/>
              <a:t>Violin is also playing a slow three, though a half-note off from the flute.</a:t>
            </a:r>
          </a:p>
        </p:txBody>
      </p:sp>
      <p:sp>
        <p:nvSpPr>
          <p:cNvPr id="4" name="Slide Number Placeholder 3"/>
          <p:cNvSpPr>
            <a:spLocks noGrp="1"/>
          </p:cNvSpPr>
          <p:nvPr>
            <p:ph type="sldNum" sz="quarter" idx="10"/>
          </p:nvPr>
        </p:nvSpPr>
        <p:spPr/>
        <p:txBody>
          <a:bodyPr/>
          <a:lstStyle/>
          <a:p>
            <a:fld id="{865BE07C-A9E5-422D-8564-78DE037034A5}" type="slidenum">
              <a:rPr lang="en-US" smtClean="0"/>
              <a:t>18</a:t>
            </a:fld>
            <a:endParaRPr lang="en-US"/>
          </a:p>
        </p:txBody>
      </p:sp>
    </p:spTree>
    <p:extLst>
      <p:ext uri="{BB962C8B-B14F-4D97-AF65-F5344CB8AC3E}">
        <p14:creationId xmlns:p14="http://schemas.microsoft.com/office/powerpoint/2010/main" val="78995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naming scheme….</a:t>
            </a:r>
          </a:p>
          <a:p>
            <a:endParaRPr lang="en-US" dirty="0"/>
          </a:p>
          <a:p>
            <a:r>
              <a:rPr lang="en-US" dirty="0"/>
              <a:t>The naming looks like a Chemistry Equation. I promise it’s much simpler than that. The Q1 states that this is Quartet 1 from here on out. The T1 + S4 means you are to combine the Trio 1 (Flute, Clarinet, and Cello) with Solo 4 (Violin). The greatest iteration of Polyphinite is designated “X” because there is no way of guaranteeing that this will always remain the greatest iteration in a collection.</a:t>
            </a:r>
          </a:p>
          <a:p>
            <a:endParaRPr lang="en-US" dirty="0"/>
          </a:p>
          <a:p>
            <a:endParaRPr lang="en-US" dirty="0"/>
          </a:p>
          <a:p>
            <a:r>
              <a:rPr lang="en-US" sz="1200" i="0" kern="1200" dirty="0">
                <a:solidFill>
                  <a:schemeClr val="tx1"/>
                </a:solidFill>
                <a:effectLst/>
                <a:latin typeface="+mn-lt"/>
                <a:ea typeface="+mn-ea"/>
                <a:cs typeface="+mn-cs"/>
              </a:rPr>
              <a:t>In writing this project, I ended up with a set of rules to guide me when writing in the Polyphinite style, aptly named… </a:t>
            </a:r>
            <a:r>
              <a:rPr lang="en-US" sz="1200" i="1" kern="1200" dirty="0">
                <a:solidFill>
                  <a:schemeClr val="tx1"/>
                </a:solidFill>
                <a:effectLst/>
                <a:latin typeface="+mn-lt"/>
                <a:ea typeface="+mn-ea"/>
                <a:cs typeface="+mn-cs"/>
              </a:rPr>
              <a:t>(click)</a:t>
            </a:r>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19</a:t>
            </a:fld>
            <a:endParaRPr lang="en-US"/>
          </a:p>
        </p:txBody>
      </p:sp>
    </p:spTree>
    <p:extLst>
      <p:ext uri="{BB962C8B-B14F-4D97-AF65-F5344CB8AC3E}">
        <p14:creationId xmlns:p14="http://schemas.microsoft.com/office/powerpoint/2010/main" val="412051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a new compositional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existing methods for composition that we use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Twelve-Tone,</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developed by Arnold Schoenberg in the early part of the twentieth century, </a:t>
            </a:r>
            <a:r>
              <a:rPr lang="en-US" sz="12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continued by composers today such as Charles </a:t>
            </a:r>
            <a:r>
              <a:rPr lang="en-US" sz="1200" kern="1200" dirty="0" err="1">
                <a:solidFill>
                  <a:schemeClr val="tx1"/>
                </a:solidFill>
                <a:effectLst/>
                <a:latin typeface="+mn-lt"/>
                <a:ea typeface="+mn-ea"/>
                <a:cs typeface="+mn-cs"/>
              </a:rPr>
              <a:t>Wuorinen</a:t>
            </a:r>
            <a:r>
              <a:rPr lang="en-US" sz="1200" kern="1200" dirty="0">
                <a:solidFill>
                  <a:schemeClr val="tx1"/>
                </a:solidFill>
                <a:effectLst/>
                <a:latin typeface="+mn-lt"/>
                <a:ea typeface="+mn-ea"/>
                <a:cs typeface="+mn-cs"/>
              </a:rPr>
              <a:t> – who even has a composition textbook that focuses heavily on twelve-tone and serialism: Simple Composition, 1979.</a:t>
            </a: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also the time-tested Counterpoint methods,</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written extensively about by Joseph </a:t>
            </a:r>
            <a:r>
              <a:rPr lang="en-US" sz="1200" kern="1200" dirty="0" err="1">
                <a:solidFill>
                  <a:schemeClr val="tx1"/>
                </a:solidFill>
                <a:effectLst/>
                <a:latin typeface="+mn-lt"/>
                <a:ea typeface="+mn-ea"/>
                <a:cs typeface="+mn-cs"/>
              </a:rPr>
              <a:t>Fux</a:t>
            </a:r>
            <a:r>
              <a:rPr lang="en-US" sz="1200" kern="1200" dirty="0">
                <a:solidFill>
                  <a:schemeClr val="tx1"/>
                </a:solidFill>
                <a:effectLst/>
                <a:latin typeface="+mn-lt"/>
                <a:ea typeface="+mn-ea"/>
                <a:cs typeface="+mn-cs"/>
              </a:rPr>
              <a:t> hundreds of years ago in his text: “Gradus Ad </a:t>
            </a:r>
            <a:r>
              <a:rPr lang="en-US" sz="1200" kern="1200" dirty="0" err="1">
                <a:solidFill>
                  <a:schemeClr val="tx1"/>
                </a:solidFill>
                <a:effectLst/>
                <a:latin typeface="+mn-lt"/>
                <a:ea typeface="+mn-ea"/>
                <a:cs typeface="+mn-cs"/>
              </a:rPr>
              <a:t>Parnassum</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highly important text in the composition world was translated by Alfred Mann in 1965.</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recently, counterpoint has had a textbook written by Kent Kennan, </a:t>
            </a:r>
            <a:r>
              <a:rPr lang="en-US" sz="1200" i="1" kern="1200" dirty="0">
                <a:solidFill>
                  <a:schemeClr val="tx1"/>
                </a:solidFill>
                <a:effectLst/>
                <a:latin typeface="+mn-lt"/>
                <a:ea typeface="+mn-ea"/>
                <a:cs typeface="+mn-cs"/>
              </a:rPr>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“Counterpoint”.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(Pick up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preface to his book on counterpoint, Kennan says the following:</a:t>
            </a:r>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Read Kennan, p. vii third paragraph</a:t>
            </a:r>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building on Counterpoint and using ideas developed by early </a:t>
            </a:r>
            <a:r>
              <a:rPr lang="en-US" sz="1200" kern="1200" dirty="0" err="1">
                <a:solidFill>
                  <a:schemeClr val="tx1"/>
                </a:solidFill>
                <a:effectLst/>
                <a:latin typeface="+mn-lt"/>
                <a:ea typeface="+mn-ea"/>
                <a:cs typeface="+mn-cs"/>
              </a:rPr>
              <a:t>serialists</a:t>
            </a:r>
            <a:r>
              <a:rPr lang="en-US" sz="1200" kern="1200" dirty="0">
                <a:solidFill>
                  <a:schemeClr val="tx1"/>
                </a:solidFill>
                <a:effectLst/>
                <a:latin typeface="+mn-lt"/>
                <a:ea typeface="+mn-ea"/>
                <a:cs typeface="+mn-cs"/>
              </a:rPr>
              <a:t> such as Schoenberg, and his students Berg and Webern: I proudly present </a:t>
            </a:r>
            <a:r>
              <a:rPr lang="en-US" sz="1200" b="1" u="sng" kern="1200" dirty="0">
                <a:solidFill>
                  <a:schemeClr val="tx1"/>
                </a:solidFill>
                <a:effectLst/>
                <a:latin typeface="+mn-lt"/>
                <a:ea typeface="+mn-ea"/>
                <a:cs typeface="+mn-cs"/>
              </a:rPr>
              <a:t>Polyphinite</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(click)</a:t>
            </a:r>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a:t>
            </a:fld>
            <a:endParaRPr lang="en-US"/>
          </a:p>
        </p:txBody>
      </p:sp>
    </p:spTree>
    <p:extLst>
      <p:ext uri="{BB962C8B-B14F-4D97-AF65-F5344CB8AC3E}">
        <p14:creationId xmlns:p14="http://schemas.microsoft.com/office/powerpoint/2010/main" val="2631076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Rules for Polyphinite. Original, right? </a:t>
            </a:r>
            <a:endParaRPr lang="en-US" sz="11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p>
          <a:p>
            <a:pPr lvl="0"/>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The First Rule of Polyphinite:</a:t>
            </a:r>
          </a:p>
          <a:p>
            <a:pPr lvl="0"/>
            <a:r>
              <a:rPr lang="en-US" sz="1200" i="0" kern="1200" dirty="0">
                <a:solidFill>
                  <a:schemeClr val="tx1"/>
                </a:solidFill>
                <a:effectLst/>
                <a:latin typeface="+mn-lt"/>
                <a:ea typeface="+mn-ea"/>
                <a:cs typeface="+mn-cs"/>
              </a:rPr>
              <a:t>Polyphinite works should be composed for a minimum of two parts, up to the maximum instrumentation of a given traditional instrumental ensemble, such as band, string quartet, reed quintet, or orchestra.</a:t>
            </a:r>
            <a:endParaRPr lang="en-US" sz="1100" i="0" kern="1200" dirty="0">
              <a:solidFill>
                <a:schemeClr val="tx1"/>
              </a:solidFill>
              <a:effectLst/>
              <a:latin typeface="+mn-lt"/>
              <a:ea typeface="+mn-ea"/>
              <a:cs typeface="+mn-cs"/>
            </a:endParaRPr>
          </a:p>
          <a:p>
            <a:pPr lvl="0"/>
            <a:endParaRPr lang="en-US" sz="1100" i="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p>
          <a:p>
            <a:pPr lvl="0"/>
            <a:endParaRPr lang="en-US" sz="11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The Second Rule of Polyphinite:</a:t>
            </a:r>
          </a:p>
          <a:p>
            <a:pPr lvl="0"/>
            <a:r>
              <a:rPr lang="en-US" sz="1200" i="0" kern="1200" dirty="0">
                <a:solidFill>
                  <a:schemeClr val="tx1"/>
                </a:solidFill>
                <a:effectLst/>
                <a:latin typeface="+mn-lt"/>
                <a:ea typeface="+mn-ea"/>
                <a:cs typeface="+mn-cs"/>
              </a:rPr>
              <a:t>Each part must have an equal amount of time passage from beginning to end.</a:t>
            </a:r>
            <a:r>
              <a:rPr lang="en-US" sz="1100" i="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That is to say, you cannot have a 5 minute cello solo under a three minute flute solo that starts two minutes late, or ends two minutes early. As an example, in my Polyphinite Collection: each work that is a part of it clocks in at 5 minutes exactly.</a:t>
            </a:r>
            <a:endParaRPr lang="en-US" sz="11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p>
          <a:p>
            <a:pPr lvl="0"/>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The Third Rule of Polyphinite:</a:t>
            </a:r>
          </a:p>
          <a:p>
            <a:pPr lvl="0"/>
            <a:r>
              <a:rPr lang="en-US" sz="1200" i="0" kern="1200" dirty="0">
                <a:solidFill>
                  <a:schemeClr val="tx1"/>
                </a:solidFill>
                <a:effectLst/>
                <a:latin typeface="+mn-lt"/>
                <a:ea typeface="+mn-ea"/>
                <a:cs typeface="+mn-cs"/>
              </a:rPr>
              <a:t>All elements of music, such as pitch, rhythm, dynamics, tempos, and manifestations of these such as meter do not change for the individual parts, whether being realized as a solo, duet, trio, quartet, or greater iteration. </a:t>
            </a:r>
          </a:p>
          <a:p>
            <a:pPr lvl="0"/>
            <a:endParaRPr lang="en-US" sz="1200" i="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p>
          <a:p>
            <a:pPr lvl="0"/>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The Fourth Rule of Polyphinite:</a:t>
            </a:r>
          </a:p>
          <a:p>
            <a:pPr lvl="0"/>
            <a:r>
              <a:rPr lang="en-US" sz="1200" i="0" kern="1200" dirty="0">
                <a:solidFill>
                  <a:schemeClr val="tx1"/>
                </a:solidFill>
                <a:effectLst/>
                <a:latin typeface="+mn-lt"/>
                <a:ea typeface="+mn-ea"/>
                <a:cs typeface="+mn-cs"/>
              </a:rPr>
              <a:t>Composers should seek balance between contrapuntal gestures and timbral/textural interactions found in the ensemble iterations, and the individuality of solo gestures.</a:t>
            </a:r>
            <a:endParaRPr lang="en-US" sz="1100" i="0" kern="1200" dirty="0">
              <a:solidFill>
                <a:schemeClr val="tx1"/>
              </a:solidFill>
              <a:effectLst/>
              <a:latin typeface="+mn-lt"/>
              <a:ea typeface="+mn-ea"/>
              <a:cs typeface="+mn-cs"/>
            </a:endParaRPr>
          </a:p>
          <a:p>
            <a:pPr lvl="0"/>
            <a:endParaRPr lang="en-US" sz="1100" i="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p>
          <a:p>
            <a:pPr lvl="0"/>
            <a:endParaRPr lang="en-US" sz="1100" i="0" kern="1200" dirty="0">
              <a:solidFill>
                <a:schemeClr val="tx1"/>
              </a:solidFill>
              <a:effectLst/>
              <a:latin typeface="+mn-lt"/>
              <a:ea typeface="+mn-ea"/>
              <a:cs typeface="+mn-cs"/>
            </a:endParaRPr>
          </a:p>
          <a:p>
            <a:pPr lvl="0"/>
            <a:r>
              <a:rPr lang="en-US" sz="1100" i="0" kern="1200" dirty="0">
                <a:solidFill>
                  <a:schemeClr val="tx1"/>
                </a:solidFill>
                <a:effectLst/>
                <a:latin typeface="+mn-lt"/>
                <a:ea typeface="+mn-ea"/>
                <a:cs typeface="+mn-cs"/>
              </a:rPr>
              <a:t>The Fifth Rule of Polyphinite:</a:t>
            </a:r>
            <a:endParaRPr lang="en-US" sz="1050" i="0" kern="1200" dirty="0">
              <a:solidFill>
                <a:schemeClr val="tx1"/>
              </a:solidFill>
              <a:effectLst/>
              <a:latin typeface="+mn-lt"/>
              <a:ea typeface="+mn-ea"/>
              <a:cs typeface="+mn-cs"/>
            </a:endParaRPr>
          </a:p>
          <a:p>
            <a:pPr lvl="0"/>
            <a:r>
              <a:rPr lang="en-US" sz="1100" i="0" kern="1200" dirty="0">
                <a:solidFill>
                  <a:schemeClr val="tx1"/>
                </a:solidFill>
                <a:effectLst/>
                <a:latin typeface="+mn-lt"/>
                <a:ea typeface="+mn-ea"/>
                <a:cs typeface="+mn-cs"/>
              </a:rPr>
              <a:t>Electronic elements (such as a fixed media track) may be included, but must follow the same rules as instrumental solo works given above. I was not brave enough to attempt this, but if any of my colleagues in attendance today wish to try, you are better than me. If you succeed, then I’ll personally pay the bill for the mental hospital you undoubtedly put yourself in. Should you not go insane from </a:t>
            </a:r>
            <a:r>
              <a:rPr lang="en-US" sz="1100" i="0" kern="1200">
                <a:solidFill>
                  <a:schemeClr val="tx1"/>
                </a:solidFill>
                <a:effectLst/>
                <a:latin typeface="+mn-lt"/>
                <a:ea typeface="+mn-ea"/>
                <a:cs typeface="+mn-cs"/>
              </a:rPr>
              <a:t>this, </a:t>
            </a:r>
            <a:r>
              <a:rPr lang="en-US" sz="1100" i="0" kern="1200" dirty="0">
                <a:solidFill>
                  <a:schemeClr val="tx1"/>
                </a:solidFill>
                <a:effectLst/>
                <a:latin typeface="+mn-lt"/>
                <a:ea typeface="+mn-ea"/>
                <a:cs typeface="+mn-cs"/>
              </a:rPr>
              <a:t>p</a:t>
            </a:r>
            <a:r>
              <a:rPr lang="en-US" sz="1100" i="0" kern="1200">
                <a:solidFill>
                  <a:schemeClr val="tx1"/>
                </a:solidFill>
                <a:effectLst/>
                <a:latin typeface="+mn-lt"/>
                <a:ea typeface="+mn-ea"/>
                <a:cs typeface="+mn-cs"/>
              </a:rPr>
              <a:t>lease </a:t>
            </a:r>
            <a:r>
              <a:rPr lang="en-US" sz="1100" i="0" kern="1200" dirty="0">
                <a:solidFill>
                  <a:schemeClr val="tx1"/>
                </a:solidFill>
                <a:effectLst/>
                <a:latin typeface="+mn-lt"/>
                <a:ea typeface="+mn-ea"/>
                <a:cs typeface="+mn-cs"/>
              </a:rPr>
              <a:t>teach me.</a:t>
            </a:r>
          </a:p>
          <a:p>
            <a:pPr lvl="0"/>
            <a:endParaRPr lang="en-US" sz="1200" i="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p>
          <a:p>
            <a:pPr lvl="0"/>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The Sixth Rule of Polyphinite:</a:t>
            </a:r>
          </a:p>
          <a:p>
            <a:pPr lvl="0"/>
            <a:r>
              <a:rPr lang="en-US" sz="1200" i="0" kern="1200" dirty="0">
                <a:solidFill>
                  <a:schemeClr val="tx1"/>
                </a:solidFill>
                <a:effectLst/>
                <a:latin typeface="+mn-lt"/>
                <a:ea typeface="+mn-ea"/>
                <a:cs typeface="+mn-cs"/>
              </a:rPr>
              <a:t>The focus should be on creating a strong set of solos, and focusing on the largest ensemble. While not ideal, the “middle” ensembles should be thought of as lower priority in this method. It is possible that some ‘middle’ iterations might be weaker than the others.</a:t>
            </a:r>
            <a:r>
              <a:rPr lang="en-US" sz="1100" i="0" kern="1200" dirty="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a:p>
            <a:pPr lvl="0"/>
            <a:endParaRPr lang="en-US" sz="11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following is only the first of 6 given duets using this method and ruleset, Polyphinite No. 5 (D[1+2])</a:t>
            </a:r>
          </a:p>
          <a:p>
            <a:endParaRPr lang="en-US" sz="1200" i="0" kern="1200" dirty="0">
              <a:solidFill>
                <a:schemeClr val="tx1"/>
              </a:solidFill>
              <a:effectLst/>
              <a:latin typeface="+mn-lt"/>
              <a:ea typeface="+mn-ea"/>
              <a:cs typeface="+mn-cs"/>
            </a:endParaRPr>
          </a:p>
          <a:p>
            <a:r>
              <a:rPr lang="en-US" sz="1100" i="1" kern="1200" dirty="0">
                <a:solidFill>
                  <a:schemeClr val="tx1"/>
                </a:solidFill>
                <a:effectLst/>
                <a:latin typeface="+mn-lt"/>
                <a:ea typeface="+mn-ea"/>
                <a:cs typeface="+mn-cs"/>
              </a:rPr>
              <a:t>(click)</a:t>
            </a:r>
            <a:endParaRPr lang="en-US" sz="11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865BE07C-A9E5-422D-8564-78DE037034A5}" type="slidenum">
              <a:rPr lang="en-US" smtClean="0"/>
              <a:t>20</a:t>
            </a:fld>
            <a:endParaRPr lang="en-US"/>
          </a:p>
        </p:txBody>
      </p:sp>
    </p:spTree>
    <p:extLst>
      <p:ext uri="{BB962C8B-B14F-4D97-AF65-F5344CB8AC3E}">
        <p14:creationId xmlns:p14="http://schemas.microsoft.com/office/powerpoint/2010/main" val="91825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Sit Down – 18:00 is On Pace</a:t>
            </a:r>
          </a:p>
          <a:p>
            <a:endParaRPr lang="en-US" i="1" dirty="0"/>
          </a:p>
          <a:p>
            <a:r>
              <a:rPr lang="en-US" i="1" dirty="0"/>
              <a:t>Stand up, Clap, recognize performers, and return to Lectern.</a:t>
            </a:r>
            <a:endParaRPr lang="en-US" sz="1200" i="0" kern="1200" dirty="0">
              <a:solidFill>
                <a:schemeClr val="tx1"/>
              </a:solidFill>
              <a:effectLst/>
              <a:latin typeface="+mn-lt"/>
              <a:ea typeface="+mn-ea"/>
              <a:cs typeface="+mn-cs"/>
            </a:endParaRPr>
          </a:p>
          <a:p>
            <a:endParaRPr lang="en-US" i="1" dirty="0"/>
          </a:p>
          <a:p>
            <a:r>
              <a:rPr lang="en-US" i="1" dirty="0"/>
              <a:t>Thanks guys, You Rock!</a:t>
            </a:r>
          </a:p>
          <a:p>
            <a:endParaRPr lang="en-US" i="1" dirty="0"/>
          </a:p>
          <a:p>
            <a:r>
              <a:rPr lang="en-US" sz="1200" i="1" kern="1200" dirty="0">
                <a:solidFill>
                  <a:schemeClr val="tx1"/>
                </a:solidFill>
                <a:effectLst/>
                <a:latin typeface="+mn-lt"/>
                <a:ea typeface="+mn-ea"/>
                <a:cs typeface="+mn-cs"/>
              </a:rPr>
              <a:t>It should be noted that I was initially going to present the entirety of Polyphinite during this recital, but Dr. Lamb advised me that forcing an hour and 15 minutes of Polyphinite on my audience wouldn’t go well. After this conversation, I decided that doing a selection of pieces from Polyphinite works well up to three selections back-to-back. This way, you get two solos and a larger subset of Polyphinite as a small suite of related works. This ensures variance and allows for differentiation in programming should anybody take a Polyphinite collection on tour.</a:t>
            </a:r>
            <a:endParaRPr lang="en-US" sz="120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a:t>
            </a:r>
            <a:endParaRPr lang="en-US" dirty="0"/>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21</a:t>
            </a:fld>
            <a:endParaRPr lang="en-US"/>
          </a:p>
        </p:txBody>
      </p:sp>
    </p:spTree>
    <p:extLst>
      <p:ext uri="{BB962C8B-B14F-4D97-AF65-F5344CB8AC3E}">
        <p14:creationId xmlns:p14="http://schemas.microsoft.com/office/powerpoint/2010/main" val="1343570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Revisions: Where is improvement needed?</a:t>
            </a:r>
          </a:p>
          <a:p>
            <a:pPr lvl="0"/>
            <a:r>
              <a:rPr lang="en-US" sz="1200" i="1" kern="1200" dirty="0">
                <a:solidFill>
                  <a:schemeClr val="tx1"/>
                </a:solidFill>
                <a:effectLst/>
                <a:latin typeface="+mn-lt"/>
                <a:ea typeface="+mn-ea"/>
                <a:cs typeface="+mn-cs"/>
              </a:rPr>
              <a:t>(click)</a:t>
            </a:r>
          </a:p>
          <a:p>
            <a:pPr lvl="0"/>
            <a:r>
              <a:rPr lang="en-US" sz="1200" i="0" kern="1200" dirty="0">
                <a:solidFill>
                  <a:schemeClr val="tx1"/>
                </a:solidFill>
                <a:effectLst/>
                <a:latin typeface="+mn-lt"/>
                <a:ea typeface="+mn-ea"/>
                <a:cs typeface="+mn-cs"/>
              </a:rPr>
              <a:t>1) The greatest iteration of this endeavor (that which includes all members of the ensemble) should be written with each solo in mind, with the following principles in mind while revising previously written parts. To that end, </a:t>
            </a:r>
            <a:r>
              <a:rPr lang="en-US" sz="1100" i="0" kern="1200" dirty="0">
                <a:solidFill>
                  <a:schemeClr val="tx1"/>
                </a:solidFill>
                <a:effectLst/>
                <a:latin typeface="+mn-lt"/>
                <a:ea typeface="+mn-ea"/>
                <a:cs typeface="+mn-cs"/>
              </a:rPr>
              <a:t>I mentioned that some middle iterations of Polyphinite may be weaker than the solos and full ensemble iterations. In my piece, this is no exception. I know the weakest member of my Polyphinite Collection I presented today to be the duet for Flute and Violin. This is partly due to the range similarities in parts I wrote, and also my sparse use of the low-end in the violin to accommodate this combination. Were I to write the piece again, I would seek a solution to this above all else.</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In this first attempt, I did not yet realize that the use of extended technique actually makes such an endeavor easier.</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Extended techniques add a wider variety of sounds that can be used both alone and in conjunction to create interesting moments that break away from the standards of the rest of the work.</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Additionally, certain extended techniques create a higher level of interest to a listener, which would allow for better enjoyment of a piece.</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future iterations of this, I would encourage the use of extended technique to create further variance within each work</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Expressions and tempo alterations can be used to allow minor variances in interpretation that would allow for better coordination of the multiple parts while still staying true to the ideas of Polyphinite. (samples in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Examples: </a:t>
            </a:r>
          </a:p>
          <a:p>
            <a:pPr lvl="0"/>
            <a:r>
              <a:rPr lang="en-US" sz="1200" kern="1200" dirty="0">
                <a:solidFill>
                  <a:schemeClr val="tx1"/>
                </a:solidFill>
                <a:effectLst/>
                <a:latin typeface="+mn-lt"/>
                <a:ea typeface="+mn-ea"/>
                <a:cs typeface="+mn-cs"/>
              </a:rPr>
              <a:t>a. Accel. – Rit. Over Rit. – Accel. Over same space </a:t>
            </a:r>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 Rubato section of sparse textures </a:t>
            </a:r>
            <a:r>
              <a:rPr lang="en-US" sz="1100" i="1" kern="1200" dirty="0">
                <a:solidFill>
                  <a:schemeClr val="tx1"/>
                </a:solidFill>
                <a:effectLst/>
                <a:latin typeface="+mn-lt"/>
                <a:ea typeface="+mn-ea"/>
                <a:cs typeface="+mn-cs"/>
              </a:rPr>
              <a:t>(click)</a:t>
            </a:r>
            <a:endParaRPr lang="en-US" sz="1100" i="0" kern="1200" dirty="0">
              <a:solidFill>
                <a:schemeClr val="tx1"/>
              </a:solidFill>
              <a:effectLst/>
              <a:latin typeface="+mn-lt"/>
              <a:ea typeface="+mn-ea"/>
              <a:cs typeface="+mn-cs"/>
            </a:endParaRPr>
          </a:p>
          <a:p>
            <a:pPr lvl="0"/>
            <a:r>
              <a:rPr lang="en-US" sz="1100" i="0" kern="1200" dirty="0">
                <a:solidFill>
                  <a:schemeClr val="tx1"/>
                </a:solidFill>
                <a:effectLst/>
                <a:latin typeface="+mn-lt"/>
                <a:ea typeface="+mn-ea"/>
                <a:cs typeface="+mn-cs"/>
              </a:rPr>
              <a:t>c. </a:t>
            </a:r>
            <a:r>
              <a:rPr lang="en-US" sz="1200" i="1" kern="1200" dirty="0">
                <a:solidFill>
                  <a:schemeClr val="tx1"/>
                </a:solidFill>
                <a:effectLst/>
                <a:latin typeface="+mn-lt"/>
                <a:ea typeface="+mn-ea"/>
                <a:cs typeface="+mn-cs"/>
              </a:rPr>
              <a:t>Softly</a:t>
            </a:r>
            <a:r>
              <a:rPr lang="en-US" sz="1200" kern="1200" dirty="0">
                <a:solidFill>
                  <a:schemeClr val="tx1"/>
                </a:solidFill>
                <a:effectLst/>
                <a:latin typeface="+mn-lt"/>
                <a:ea typeface="+mn-ea"/>
                <a:cs typeface="+mn-cs"/>
              </a:rPr>
              <a:t> has variability in interpretation. </a:t>
            </a:r>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It sounds mechanical at times. This is likely something that resulted from my focus being split between writing the piece itself, and attempting to create a ruleset for the Polyphinite method. However, to avoid this one might write the piece without meter in mind, using meter only as a framing device for the performers after the work is written.</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Future iterations of Polyphinite will likely use multiple metered music as a means of creating more distinct solo works that do not follow the same rhythmic design 100% of the time. Perhaps a 6/8 + 2/4 in the flute might be written over a relatively simple 4/4 cello line. </a:t>
            </a:r>
            <a:r>
              <a:rPr lang="en-US" sz="1200" b="1" i="1" u="sng" kern="1200" dirty="0">
                <a:solidFill>
                  <a:schemeClr val="tx1"/>
                </a:solidFill>
                <a:effectLst/>
                <a:latin typeface="+mn-lt"/>
                <a:ea typeface="+mn-ea"/>
                <a:cs typeface="+mn-cs"/>
              </a:rPr>
              <a:t>SCORE SAMPLE IN POWERPOINT</a:t>
            </a:r>
            <a:endParaRPr lang="en-US" sz="1100" b="1" i="1" u="sng" kern="1200" dirty="0">
              <a:solidFill>
                <a:schemeClr val="tx1"/>
              </a:solidFill>
              <a:effectLst/>
              <a:latin typeface="+mn-lt"/>
              <a:ea typeface="+mn-ea"/>
              <a:cs typeface="+mn-cs"/>
            </a:endParaRPr>
          </a:p>
          <a:p>
            <a:pPr lvl="0"/>
            <a:endParaRPr lang="en-US" sz="1100" b="1" i="1" u="sng"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b="1" i="1"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Metric modulation, as used extensively by Elliot Carter. An example, in this excerpt from his second string quartet. </a:t>
            </a:r>
            <a:r>
              <a:rPr lang="en-US" sz="1200" b="1" i="1" u="sng" kern="1200" dirty="0">
                <a:solidFill>
                  <a:schemeClr val="tx1"/>
                </a:solidFill>
                <a:effectLst/>
                <a:latin typeface="+mn-lt"/>
                <a:ea typeface="+mn-ea"/>
                <a:cs typeface="+mn-cs"/>
              </a:rPr>
              <a:t>SCORE Excerpt IN POWERPOINT</a:t>
            </a:r>
            <a:endParaRPr lang="en-US" sz="1100" b="1" i="1" u="sng" kern="1200" dirty="0">
              <a:solidFill>
                <a:schemeClr val="tx1"/>
              </a:solidFill>
              <a:effectLst/>
              <a:latin typeface="+mn-lt"/>
              <a:ea typeface="+mn-ea"/>
              <a:cs typeface="+mn-cs"/>
            </a:endParaRPr>
          </a:p>
          <a:p>
            <a:pPr lvl="0"/>
            <a:endParaRPr lang="en-US" sz="1100" b="1" i="1"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Though the same gains could be seen in a piece making extensive use of hemiola or hypermeter as well.</a:t>
            </a:r>
            <a:endParaRPr lang="en-US" sz="11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22</a:t>
            </a:fld>
            <a:endParaRPr lang="en-US"/>
          </a:p>
        </p:txBody>
      </p:sp>
    </p:spTree>
    <p:extLst>
      <p:ext uri="{BB962C8B-B14F-4D97-AF65-F5344CB8AC3E}">
        <p14:creationId xmlns:p14="http://schemas.microsoft.com/office/powerpoint/2010/main" val="372491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a:solidFill>
                  <a:schemeClr val="tx1"/>
                </a:solidFill>
                <a:effectLst/>
                <a:latin typeface="+mn-lt"/>
                <a:ea typeface="+mn-ea"/>
                <a:cs typeface="+mn-cs"/>
              </a:rPr>
              <a:t>1) The greatest iteration of this endeavor (that which includes all members of the ensemble) should be written with each solo in mind, with the following principles in mind while revising previously written parts. To that end, </a:t>
            </a:r>
            <a:r>
              <a:rPr lang="en-US" sz="1100" i="0" kern="1200" dirty="0">
                <a:solidFill>
                  <a:schemeClr val="tx1"/>
                </a:solidFill>
                <a:effectLst/>
                <a:latin typeface="+mn-lt"/>
                <a:ea typeface="+mn-ea"/>
                <a:cs typeface="+mn-cs"/>
              </a:rPr>
              <a:t>I mentioned that some middle iterations of Polyphinite may be weaker than the solos and full ensemble iterations. In my piece, this is no exception. I know the weakest member of my Polyphinite Collection I presented today to be the duet for Flute and Violin. This is partly due to the range similarities in parts I wrote, and also my sparse use of the low-end in the violin to accommodate this combination. Were I to write the piece again, I would seek a solution to this above all else.</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23</a:t>
            </a:fld>
            <a:endParaRPr lang="en-US"/>
          </a:p>
        </p:txBody>
      </p:sp>
    </p:spTree>
    <p:extLst>
      <p:ext uri="{BB962C8B-B14F-4D97-AF65-F5344CB8AC3E}">
        <p14:creationId xmlns:p14="http://schemas.microsoft.com/office/powerpoint/2010/main" val="228574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In this first attempt, I did not yet realize that the use of extended technique actually makes such an endeavor easier.</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Extended techniques add a wider variety of sounds that can be used both alone and in conjunction to create interesting moments that break away from the standards of the rest of the work.</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Additionally, certain extended techniques create a higher level of interest to a listener, which would allow for better enjoyment of a piece.</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future iterations of this, I would encourage the use of extended technique to create further variance within each work</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24</a:t>
            </a:fld>
            <a:endParaRPr lang="en-US"/>
          </a:p>
        </p:txBody>
      </p:sp>
    </p:spTree>
    <p:extLst>
      <p:ext uri="{BB962C8B-B14F-4D97-AF65-F5344CB8AC3E}">
        <p14:creationId xmlns:p14="http://schemas.microsoft.com/office/powerpoint/2010/main" val="1611534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Expressions and tempo alterations can be used to allow minor variances in interpretation that would allow for better coordination of the multiple parts while still staying true to the ideas of Polyphinite. (samples in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Examples: </a:t>
            </a:r>
          </a:p>
          <a:p>
            <a:pPr lvl="0"/>
            <a:r>
              <a:rPr lang="en-US" sz="1200" kern="1200" dirty="0">
                <a:solidFill>
                  <a:schemeClr val="tx1"/>
                </a:solidFill>
                <a:effectLst/>
                <a:latin typeface="+mn-lt"/>
                <a:ea typeface="+mn-ea"/>
                <a:cs typeface="+mn-cs"/>
              </a:rPr>
              <a:t>a. Accel. – Rit. Over Rit. – Accel. Over same space </a:t>
            </a:r>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 Rubato section of sparse textures </a:t>
            </a:r>
            <a:r>
              <a:rPr lang="en-US" sz="1100" i="1" kern="1200" dirty="0">
                <a:solidFill>
                  <a:schemeClr val="tx1"/>
                </a:solidFill>
                <a:effectLst/>
                <a:latin typeface="+mn-lt"/>
                <a:ea typeface="+mn-ea"/>
                <a:cs typeface="+mn-cs"/>
              </a:rPr>
              <a:t>(click)</a:t>
            </a:r>
            <a:endParaRPr lang="en-US" sz="1100" i="0" kern="1200" dirty="0">
              <a:solidFill>
                <a:schemeClr val="tx1"/>
              </a:solidFill>
              <a:effectLst/>
              <a:latin typeface="+mn-lt"/>
              <a:ea typeface="+mn-ea"/>
              <a:cs typeface="+mn-cs"/>
            </a:endParaRPr>
          </a:p>
          <a:p>
            <a:pPr lvl="0"/>
            <a:r>
              <a:rPr lang="en-US" sz="1100" i="0" kern="1200" dirty="0">
                <a:solidFill>
                  <a:schemeClr val="tx1"/>
                </a:solidFill>
                <a:effectLst/>
                <a:latin typeface="+mn-lt"/>
                <a:ea typeface="+mn-ea"/>
                <a:cs typeface="+mn-cs"/>
              </a:rPr>
              <a:t>c. </a:t>
            </a:r>
            <a:r>
              <a:rPr lang="en-US" sz="1200" i="1" kern="1200" dirty="0">
                <a:solidFill>
                  <a:schemeClr val="tx1"/>
                </a:solidFill>
                <a:effectLst/>
                <a:latin typeface="+mn-lt"/>
                <a:ea typeface="+mn-ea"/>
                <a:cs typeface="+mn-cs"/>
              </a:rPr>
              <a:t>Softly</a:t>
            </a:r>
            <a:r>
              <a:rPr lang="en-US" sz="1200" kern="1200" dirty="0">
                <a:solidFill>
                  <a:schemeClr val="tx1"/>
                </a:solidFill>
                <a:effectLst/>
                <a:latin typeface="+mn-lt"/>
                <a:ea typeface="+mn-ea"/>
                <a:cs typeface="+mn-cs"/>
              </a:rPr>
              <a:t> has variability in interpretation. </a:t>
            </a:r>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25</a:t>
            </a:fld>
            <a:endParaRPr lang="en-US"/>
          </a:p>
        </p:txBody>
      </p:sp>
    </p:spTree>
    <p:extLst>
      <p:ext uri="{BB962C8B-B14F-4D97-AF65-F5344CB8AC3E}">
        <p14:creationId xmlns:p14="http://schemas.microsoft.com/office/powerpoint/2010/main" val="1248398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4) It sounds mechanical at times. This is likely something that resulted from my focus being split between writing the piece itself, and attempting to create a ruleset for the Polyphinite method. However, to avoid this one might write the piece without meter in mind, using meter only as a framing device for the performers after the work is written.</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26</a:t>
            </a:fld>
            <a:endParaRPr lang="en-US"/>
          </a:p>
        </p:txBody>
      </p:sp>
    </p:spTree>
    <p:extLst>
      <p:ext uri="{BB962C8B-B14F-4D97-AF65-F5344CB8AC3E}">
        <p14:creationId xmlns:p14="http://schemas.microsoft.com/office/powerpoint/2010/main" val="221908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Future iterations of Polyphinite will likely use multiple metered music as a means of creating more distinct solo works that do not follow the same rhythmic design 100% of the time. Perhaps a 6/8 </a:t>
            </a:r>
            <a:r>
              <a:rPr lang="en-US" sz="1200" kern="1200">
                <a:solidFill>
                  <a:schemeClr val="tx1"/>
                </a:solidFill>
                <a:effectLst/>
                <a:latin typeface="+mn-lt"/>
                <a:ea typeface="+mn-ea"/>
                <a:cs typeface="+mn-cs"/>
              </a:rPr>
              <a:t>+ 1/4 </a:t>
            </a:r>
            <a:r>
              <a:rPr lang="en-US" sz="1200" kern="1200" dirty="0">
                <a:solidFill>
                  <a:schemeClr val="tx1"/>
                </a:solidFill>
                <a:effectLst/>
                <a:latin typeface="+mn-lt"/>
                <a:ea typeface="+mn-ea"/>
                <a:cs typeface="+mn-cs"/>
              </a:rPr>
              <a:t>in the flute might be written over a relatively simple 4/4 cello line. </a:t>
            </a:r>
            <a:r>
              <a:rPr lang="en-US" sz="1200" b="1" i="1" u="sng" kern="1200" dirty="0">
                <a:solidFill>
                  <a:schemeClr val="tx1"/>
                </a:solidFill>
                <a:effectLst/>
                <a:latin typeface="+mn-lt"/>
                <a:ea typeface="+mn-ea"/>
                <a:cs typeface="+mn-cs"/>
              </a:rPr>
              <a:t>SCORE SAMPLE IN POWERPOINT</a:t>
            </a:r>
            <a:endParaRPr lang="en-US" sz="1100" b="1" i="1" u="sng" kern="1200" dirty="0">
              <a:solidFill>
                <a:schemeClr val="tx1"/>
              </a:solidFill>
              <a:effectLst/>
              <a:latin typeface="+mn-lt"/>
              <a:ea typeface="+mn-ea"/>
              <a:cs typeface="+mn-cs"/>
            </a:endParaRPr>
          </a:p>
          <a:p>
            <a:pPr lvl="0"/>
            <a:endParaRPr lang="en-US" sz="1100" b="1" i="1" u="sng" kern="1200" dirty="0">
              <a:solidFill>
                <a:schemeClr val="tx1"/>
              </a:solidFill>
              <a:effectLst/>
              <a:latin typeface="+mn-lt"/>
              <a:ea typeface="+mn-ea"/>
              <a:cs typeface="+mn-cs"/>
            </a:endParaRPr>
          </a:p>
          <a:p>
            <a:pPr lvl="0"/>
            <a:r>
              <a:rPr lang="en-US" sz="1100" i="1" kern="1200" dirty="0">
                <a:solidFill>
                  <a:schemeClr val="tx1"/>
                </a:solidFill>
                <a:effectLst/>
                <a:latin typeface="+mn-lt"/>
                <a:ea typeface="+mn-ea"/>
                <a:cs typeface="+mn-cs"/>
              </a:rPr>
              <a:t>(click)</a:t>
            </a:r>
            <a:endParaRPr lang="en-US" sz="1100" b="1" i="1"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Metric modulation, as used extensively by Elliot Carter. An example, in this excerpt from his second string quartet. </a:t>
            </a:r>
            <a:r>
              <a:rPr lang="en-US" sz="1200" b="1" i="1" u="sng" kern="1200" dirty="0">
                <a:solidFill>
                  <a:schemeClr val="tx1"/>
                </a:solidFill>
                <a:effectLst/>
                <a:latin typeface="+mn-lt"/>
                <a:ea typeface="+mn-ea"/>
                <a:cs typeface="+mn-cs"/>
              </a:rPr>
              <a:t>SCORE Excerpt IN POWERPOINT</a:t>
            </a:r>
            <a:endParaRPr lang="en-US" sz="1100" b="1" i="1" u="sng" kern="1200" dirty="0">
              <a:solidFill>
                <a:schemeClr val="tx1"/>
              </a:solidFill>
              <a:effectLst/>
              <a:latin typeface="+mn-lt"/>
              <a:ea typeface="+mn-ea"/>
              <a:cs typeface="+mn-cs"/>
            </a:endParaRPr>
          </a:p>
          <a:p>
            <a:pPr lvl="0"/>
            <a:endParaRPr lang="en-US" sz="1100" b="1" i="1"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Though the same gains could be seen in a piece making extensive use of hemiola or hypermeter as well.</a:t>
            </a:r>
          </a:p>
          <a:p>
            <a:pPr lvl="0"/>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27</a:t>
            </a:fld>
            <a:endParaRPr lang="en-US"/>
          </a:p>
        </p:txBody>
      </p:sp>
    </p:spTree>
    <p:extLst>
      <p:ext uri="{BB962C8B-B14F-4D97-AF65-F5344CB8AC3E}">
        <p14:creationId xmlns:p14="http://schemas.microsoft.com/office/powerpoint/2010/main" val="353449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Conclusions</a:t>
            </a:r>
          </a:p>
        </p:txBody>
      </p:sp>
      <p:sp>
        <p:nvSpPr>
          <p:cNvPr id="4" name="Slide Number Placeholder 3"/>
          <p:cNvSpPr>
            <a:spLocks noGrp="1"/>
          </p:cNvSpPr>
          <p:nvPr>
            <p:ph type="sldNum" sz="quarter" idx="10"/>
          </p:nvPr>
        </p:nvSpPr>
        <p:spPr/>
        <p:txBody>
          <a:bodyPr/>
          <a:lstStyle/>
          <a:p>
            <a:fld id="{865BE07C-A9E5-422D-8564-78DE037034A5}" type="slidenum">
              <a:rPr lang="en-US" smtClean="0"/>
              <a:t>28</a:t>
            </a:fld>
            <a:endParaRPr lang="en-US"/>
          </a:p>
        </p:txBody>
      </p:sp>
    </p:spTree>
    <p:extLst>
      <p:ext uri="{BB962C8B-B14F-4D97-AF65-F5344CB8AC3E}">
        <p14:creationId xmlns:p14="http://schemas.microsoft.com/office/powerpoint/2010/main" val="1829985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method is currently in the late development stages.</a:t>
            </a:r>
          </a:p>
          <a:p>
            <a:pPr lvl="1"/>
            <a:r>
              <a:rPr lang="en-US" dirty="0"/>
              <a:t>I hope to further refine these ideas</a:t>
            </a:r>
          </a:p>
          <a:p>
            <a:pPr lvl="1"/>
            <a:r>
              <a:rPr lang="en-US" dirty="0"/>
              <a:t>I believe the method to be ready for use</a:t>
            </a:r>
          </a:p>
          <a:p>
            <a:pPr lvl="1"/>
            <a:r>
              <a:rPr lang="en-US" dirty="0"/>
              <a:t>Just needs testing</a:t>
            </a:r>
          </a:p>
          <a:p>
            <a:r>
              <a:rPr lang="en-US" dirty="0"/>
              <a:t>Improvements in my own music since writing Polyphinite</a:t>
            </a:r>
          </a:p>
          <a:p>
            <a:pPr lvl="1"/>
            <a:r>
              <a:rPr lang="en-US" dirty="0"/>
              <a:t>I now think much more freely about my music, the bar is no longer a crutch</a:t>
            </a:r>
          </a:p>
          <a:p>
            <a:pPr lvl="1"/>
            <a:r>
              <a:rPr lang="en-US" dirty="0"/>
              <a:t>My counterpoint skills have been put to the ultimate test.</a:t>
            </a:r>
          </a:p>
          <a:p>
            <a:pPr lvl="1"/>
            <a:r>
              <a:rPr lang="en-US" dirty="0"/>
              <a:t>I am now much more conscious about the shape of individual lines within a piece of music as I’m writing it.</a:t>
            </a:r>
          </a:p>
          <a:p>
            <a:r>
              <a:rPr lang="en-US" dirty="0"/>
              <a:t>I now have a stable of unique solo/chamber works that added a great deal to my portfolio.</a:t>
            </a:r>
          </a:p>
          <a:p>
            <a:r>
              <a:rPr lang="en-US" dirty="0"/>
              <a:t>I would encourage other composers to try at least writing a duet using the Polyphinite method.</a:t>
            </a:r>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29</a:t>
            </a:fld>
            <a:endParaRPr lang="en-US"/>
          </a:p>
        </p:txBody>
      </p:sp>
    </p:spTree>
    <p:extLst>
      <p:ext uri="{BB962C8B-B14F-4D97-AF65-F5344CB8AC3E}">
        <p14:creationId xmlns:p14="http://schemas.microsoft.com/office/powerpoint/2010/main" val="267066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What </a:t>
            </a:r>
            <a:r>
              <a:rPr lang="en-US" b="1" i="0" u="sng" dirty="0"/>
              <a:t>IS</a:t>
            </a:r>
            <a:r>
              <a:rPr lang="en-US" i="0" dirty="0"/>
              <a:t> Polyphinite, anyways?</a:t>
            </a:r>
            <a:br>
              <a:rPr lang="en-US" i="0" dirty="0"/>
            </a:br>
            <a:br>
              <a:rPr lang="en-US" i="0" dirty="0"/>
            </a:br>
            <a:r>
              <a:rPr lang="en-US" i="0" dirty="0"/>
              <a:t>Polyphinite, in simplest terms, is a new method I have been developing for the writing of music in the twenty-first century as an extension to conventional contrapuntal methodologies.</a:t>
            </a:r>
          </a:p>
          <a:p>
            <a:endParaRPr lang="en-US" i="0" dirty="0"/>
          </a:p>
          <a:p>
            <a:r>
              <a:rPr lang="en-US" i="0" dirty="0"/>
              <a:t>The name, while not the most elegant of names, is very telling of the system’s goals.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i="0" dirty="0"/>
              <a:t>It is heavily polyphonic in nature, and one could argue that the writing would become infinitely more complex as you add more and more parts to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i="0" dirty="0"/>
          </a:p>
          <a:p>
            <a:r>
              <a:rPr lang="en-US" i="1" dirty="0"/>
              <a:t>(look at screen)</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Infinite Polyphony. Sounds terrible, though not as bad as </a:t>
            </a:r>
            <a:r>
              <a:rPr lang="en-US" i="0" dirty="0" err="1"/>
              <a:t>Infiniphony</a:t>
            </a:r>
            <a:r>
              <a:rPr lang="en-US" i="0" dirty="0"/>
              <a:t>. </a:t>
            </a:r>
            <a:r>
              <a:rPr lang="en-US" i="1" dirty="0"/>
              <a:t>(pause) </a:t>
            </a:r>
            <a:r>
              <a:rPr lang="en-US" i="0" dirty="0"/>
              <a:t>Yes, that was briefly considered. I then settled on the name “Polyphinite” </a:t>
            </a:r>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i="0" dirty="0"/>
              <a:t>as a means of combining the two ideas into one succinct word. </a:t>
            </a:r>
            <a:r>
              <a:rPr lang="en-US" i="1" dirty="0"/>
              <a:t>(pause</a:t>
            </a:r>
            <a:r>
              <a:rPr lang="en-US" i="1" u="sng" dirty="0"/>
              <a:t>)</a:t>
            </a:r>
            <a:r>
              <a:rPr lang="en-US" i="0" dirty="0"/>
              <a:t> This is the spelling that was found least offensive to the eyes.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i="0" dirty="0"/>
              <a:t>Inventing words is </a:t>
            </a:r>
            <a:r>
              <a:rPr lang="en-US" b="1" i="0" u="sng" dirty="0"/>
              <a:t>never</a:t>
            </a:r>
            <a:r>
              <a:rPr lang="en-US" i="0" dirty="0"/>
              <a:t> a good idea.</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(click)</a:t>
            </a: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Polyphinite acts as an extension to counterpoint, it is not to be considered as an outright replacement. </a:t>
            </a:r>
            <a:r>
              <a:rPr lang="en-US" sz="11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Polyphinite encourages the use of serial technique as a means of creating music, and as a means of creating unity between different parts of the work.</a:t>
            </a:r>
            <a:r>
              <a:rPr lang="en-US" sz="1200" i="1"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Polyphinite, I seek not to replace these long-standing methodologies as a tool, but to give a new perspective on the subject and take counterpoint to the Nth degree.</a:t>
            </a:r>
            <a:r>
              <a:rPr lang="en-US" sz="1100" i="1" kern="1200" dirty="0">
                <a:solidFill>
                  <a:schemeClr val="tx1"/>
                </a:solidFill>
                <a:effectLst/>
                <a:latin typeface="+mn-lt"/>
                <a:ea typeface="+mn-ea"/>
                <a:cs typeface="+mn-cs"/>
              </a:rPr>
              <a:t> (click)</a:t>
            </a:r>
            <a:endParaRPr lang="en-US" i="0" dirty="0"/>
          </a:p>
          <a:p>
            <a:endParaRPr lang="en-US" i="0" dirty="0"/>
          </a:p>
          <a:p>
            <a:endParaRPr lang="en-US" i="0" dirty="0"/>
          </a:p>
        </p:txBody>
      </p:sp>
      <p:sp>
        <p:nvSpPr>
          <p:cNvPr id="4" name="Slide Number Placeholder 3"/>
          <p:cNvSpPr>
            <a:spLocks noGrp="1"/>
          </p:cNvSpPr>
          <p:nvPr>
            <p:ph type="sldNum" sz="quarter" idx="10"/>
          </p:nvPr>
        </p:nvSpPr>
        <p:spPr/>
        <p:txBody>
          <a:bodyPr/>
          <a:lstStyle/>
          <a:p>
            <a:fld id="{865BE07C-A9E5-422D-8564-78DE037034A5}" type="slidenum">
              <a:rPr lang="en-US" smtClean="0"/>
              <a:t>3</a:t>
            </a:fld>
            <a:endParaRPr lang="en-US"/>
          </a:p>
        </p:txBody>
      </p:sp>
    </p:spTree>
    <p:extLst>
      <p:ext uri="{BB962C8B-B14F-4D97-AF65-F5344CB8AC3E}">
        <p14:creationId xmlns:p14="http://schemas.microsoft.com/office/powerpoint/2010/main" val="3439886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been asked about this a lot lately: “Zach, what’s next?”</a:t>
            </a:r>
          </a:p>
          <a:p>
            <a:endParaRPr lang="en-US" dirty="0"/>
          </a:p>
          <a:p>
            <a:r>
              <a:rPr lang="en-US" dirty="0"/>
              <a:t>Ideally, as I previously mentioned, I would like for other composers to consider writing in the Polyphinite method. Even if only for a duet, I feel the benefits are incredible.</a:t>
            </a:r>
          </a:p>
          <a:p>
            <a:endParaRPr lang="en-US" dirty="0"/>
          </a:p>
          <a:p>
            <a:r>
              <a:rPr lang="en-US" dirty="0"/>
              <a:t>As for myself, I guess the only way to take full advantage of the system I’ve created</a:t>
            </a:r>
          </a:p>
          <a:p>
            <a:r>
              <a:rPr lang="en-US" i="1" dirty="0"/>
              <a:t>(click)</a:t>
            </a:r>
          </a:p>
          <a:p>
            <a:r>
              <a:rPr lang="en-US" i="1" dirty="0"/>
              <a:t> </a:t>
            </a:r>
            <a:r>
              <a:rPr lang="en-US" dirty="0"/>
              <a:t>is to do it again. By writing a second piece in the newly established system I’ve created, I hope to master the system, further refine my skillset as a composer, and open the doors for others to engage in composition using the Polyphinite method.</a:t>
            </a:r>
          </a:p>
          <a:p>
            <a:endParaRPr lang="en-US" dirty="0"/>
          </a:p>
          <a:p>
            <a:r>
              <a:rPr lang="en-US" i="1" dirty="0"/>
              <a:t>(click)</a:t>
            </a:r>
            <a:endParaRPr lang="en-US" i="0" dirty="0"/>
          </a:p>
          <a:p>
            <a:endParaRPr lang="en-US" i="1" dirty="0"/>
          </a:p>
        </p:txBody>
      </p:sp>
      <p:sp>
        <p:nvSpPr>
          <p:cNvPr id="4" name="Slide Number Placeholder 3"/>
          <p:cNvSpPr>
            <a:spLocks noGrp="1"/>
          </p:cNvSpPr>
          <p:nvPr>
            <p:ph type="sldNum" sz="quarter" idx="10"/>
          </p:nvPr>
        </p:nvSpPr>
        <p:spPr/>
        <p:txBody>
          <a:bodyPr/>
          <a:lstStyle/>
          <a:p>
            <a:fld id="{865BE07C-A9E5-422D-8564-78DE037034A5}" type="slidenum">
              <a:rPr lang="en-US" smtClean="0"/>
              <a:t>30</a:t>
            </a:fld>
            <a:endParaRPr lang="en-US"/>
          </a:p>
        </p:txBody>
      </p:sp>
    </p:spTree>
    <p:extLst>
      <p:ext uri="{BB962C8B-B14F-4D97-AF65-F5344CB8AC3E}">
        <p14:creationId xmlns:p14="http://schemas.microsoft.com/office/powerpoint/2010/main" val="419750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take questions.</a:t>
            </a:r>
          </a:p>
          <a:p>
            <a:endParaRPr lang="en-US" dirty="0"/>
          </a:p>
          <a:p>
            <a:r>
              <a:rPr lang="en-US" i="1" dirty="0"/>
              <a:t>(take questions from committee members)</a:t>
            </a:r>
          </a:p>
          <a:p>
            <a:endParaRPr lang="en-US" i="1" dirty="0"/>
          </a:p>
          <a:p>
            <a:r>
              <a:rPr lang="en-US" i="0" dirty="0"/>
              <a:t>We have enough time for one more question probably before we need to end.</a:t>
            </a:r>
          </a:p>
          <a:p>
            <a:endParaRPr lang="en-US" i="0" dirty="0"/>
          </a:p>
          <a:p>
            <a:r>
              <a:rPr lang="en-US" i="1" dirty="0"/>
              <a:t>(Take Final Question)</a:t>
            </a:r>
            <a:endParaRPr lang="en-US" i="0" dirty="0"/>
          </a:p>
          <a:p>
            <a:endParaRPr lang="en-US" i="1" dirty="0"/>
          </a:p>
          <a:p>
            <a:r>
              <a:rPr lang="en-US" dirty="0"/>
              <a:t>Thank You for coming out, everybody! If anybody thinks of questions or decides to try this method in their own work, let me know!</a:t>
            </a:r>
          </a:p>
          <a:p>
            <a:endParaRPr lang="en-US" dirty="0"/>
          </a:p>
          <a:p>
            <a:r>
              <a:rPr lang="en-US" dirty="0" err="1"/>
              <a:t>Seeya</a:t>
            </a:r>
            <a:r>
              <a:rPr lang="en-US" dirty="0"/>
              <a:t>!</a:t>
            </a:r>
          </a:p>
        </p:txBody>
      </p:sp>
      <p:sp>
        <p:nvSpPr>
          <p:cNvPr id="4" name="Slide Number Placeholder 3"/>
          <p:cNvSpPr>
            <a:spLocks noGrp="1"/>
          </p:cNvSpPr>
          <p:nvPr>
            <p:ph type="sldNum" sz="quarter" idx="10"/>
          </p:nvPr>
        </p:nvSpPr>
        <p:spPr/>
        <p:txBody>
          <a:bodyPr/>
          <a:lstStyle/>
          <a:p>
            <a:fld id="{865BE07C-A9E5-422D-8564-78DE037034A5}" type="slidenum">
              <a:rPr lang="en-US" smtClean="0"/>
              <a:t>31</a:t>
            </a:fld>
            <a:endParaRPr lang="en-US"/>
          </a:p>
        </p:txBody>
      </p:sp>
    </p:spTree>
    <p:extLst>
      <p:ext uri="{BB962C8B-B14F-4D97-AF65-F5344CB8AC3E}">
        <p14:creationId xmlns:p14="http://schemas.microsoft.com/office/powerpoint/2010/main" val="326871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So what lead me to Polyphinite?</a:t>
            </a:r>
            <a:r>
              <a:rPr lang="en-US" sz="1200" i="1" kern="1200" dirty="0">
                <a:solidFill>
                  <a:schemeClr val="tx1"/>
                </a:solidFill>
                <a:effectLst/>
                <a:latin typeface="+mn-lt"/>
                <a:ea typeface="+mn-ea"/>
                <a:cs typeface="+mn-cs"/>
              </a:rPr>
              <a:t> (click)</a:t>
            </a:r>
          </a:p>
          <a:p>
            <a:pPr lvl="0"/>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 was debating what to compose next after completing my Masters Thesis,</a:t>
            </a:r>
            <a:r>
              <a:rPr lang="en-US" sz="1200" i="1"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 and my advisor, Dr. Lamb, recommended a new, unaccompanied work for solo instrument written in a serial manner.</a:t>
            </a:r>
            <a:r>
              <a:rPr lang="en-US" sz="1200" i="1" kern="1200" dirty="0">
                <a:solidFill>
                  <a:schemeClr val="tx1"/>
                </a:solidFill>
                <a:effectLst/>
                <a:latin typeface="+mn-lt"/>
                <a:ea typeface="+mn-ea"/>
                <a:cs typeface="+mn-cs"/>
              </a:rPr>
              <a:t> (click)</a:t>
            </a:r>
          </a:p>
          <a:p>
            <a:pPr lvl="0"/>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 quickly settled on using the 014 Pitch-Class set, as many composers have done in the past hundred-plus years.</a:t>
            </a:r>
            <a:r>
              <a:rPr lang="en-US" sz="1200" i="1" kern="1200" dirty="0">
                <a:solidFill>
                  <a:schemeClr val="tx1"/>
                </a:solidFill>
                <a:effectLst/>
                <a:latin typeface="+mn-lt"/>
                <a:ea typeface="+mn-ea"/>
                <a:cs typeface="+mn-cs"/>
              </a:rPr>
              <a:t> (click)</a:t>
            </a:r>
          </a:p>
          <a:p>
            <a:pPr lvl="0"/>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For those that do not know what I mean when I talk about Pitch-Class sets…</a:t>
            </a:r>
            <a:r>
              <a:rPr lang="en-US" sz="1100" i="1" kern="1200" dirty="0">
                <a:solidFill>
                  <a:schemeClr val="tx1"/>
                </a:solidFill>
                <a:effectLst/>
                <a:latin typeface="+mn-lt"/>
                <a:ea typeface="+mn-ea"/>
                <a:cs typeface="+mn-cs"/>
              </a:rPr>
              <a:t>(click)</a:t>
            </a:r>
          </a:p>
          <a:p>
            <a:pPr lvl="0"/>
            <a:endParaRPr lang="en-US" sz="11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5BE07C-A9E5-422D-8564-78DE037034A5}" type="slidenum">
              <a:rPr lang="en-US" smtClean="0"/>
              <a:t>4</a:t>
            </a:fld>
            <a:endParaRPr lang="en-US"/>
          </a:p>
        </p:txBody>
      </p:sp>
    </p:spTree>
    <p:extLst>
      <p:ext uri="{BB962C8B-B14F-4D97-AF65-F5344CB8AC3E}">
        <p14:creationId xmlns:p14="http://schemas.microsoft.com/office/powerpoint/2010/main" val="185402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So what lead me to Polyphinite?</a:t>
            </a:r>
            <a:r>
              <a:rPr lang="en-US" sz="1200" i="1" kern="1200" dirty="0">
                <a:solidFill>
                  <a:schemeClr val="tx1"/>
                </a:solidFill>
                <a:effectLst/>
                <a:latin typeface="+mn-lt"/>
                <a:ea typeface="+mn-ea"/>
                <a:cs typeface="+mn-cs"/>
              </a:rPr>
              <a:t> </a:t>
            </a:r>
          </a:p>
          <a:p>
            <a:pPr lvl="0"/>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 was debating what to compose next after completing my Masters Thesis,</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 and my advisor, Dr. Lamb, recommended a new, unaccompanied work for solo instrument written in a serial manner.</a:t>
            </a:r>
            <a:r>
              <a:rPr lang="en-US" sz="1200" i="1" kern="1200" dirty="0">
                <a:solidFill>
                  <a:schemeClr val="tx1"/>
                </a:solidFill>
                <a:effectLst/>
                <a:latin typeface="+mn-lt"/>
                <a:ea typeface="+mn-ea"/>
                <a:cs typeface="+mn-cs"/>
              </a:rPr>
              <a:t> </a:t>
            </a:r>
          </a:p>
          <a:p>
            <a:pPr lvl="0"/>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 quickly settled on using the 014 Pitch-Class set, as many composers have done in the past hundred-plus years.</a:t>
            </a:r>
            <a:r>
              <a:rPr lang="en-US" sz="1200" i="1" kern="1200" dirty="0">
                <a:solidFill>
                  <a:schemeClr val="tx1"/>
                </a:solidFill>
                <a:effectLst/>
                <a:latin typeface="+mn-lt"/>
                <a:ea typeface="+mn-ea"/>
                <a:cs typeface="+mn-cs"/>
              </a:rPr>
              <a:t> </a:t>
            </a:r>
          </a:p>
          <a:p>
            <a:pPr lvl="0"/>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For those that do not know what I mean when I talk about Pitch-Class sets…</a:t>
            </a:r>
            <a:r>
              <a:rPr lang="en-US" sz="11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014 set is essentially C-C#-E, which may be transposed, </a:t>
            </a:r>
            <a:r>
              <a:rPr lang="en-US" sz="12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inverted, </a:t>
            </a:r>
            <a:r>
              <a:rPr lang="en-US" sz="12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retrograded, </a:t>
            </a:r>
            <a:r>
              <a:rPr lang="en-US" sz="1200" i="1" kern="1200" dirty="0">
                <a:solidFill>
                  <a:schemeClr val="tx1"/>
                </a:solidFill>
                <a:effectLst/>
                <a:latin typeface="+mn-lt"/>
                <a:ea typeface="+mn-ea"/>
                <a:cs typeface="+mn-cs"/>
              </a:rPr>
              <a:t>(click)</a:t>
            </a:r>
          </a:p>
          <a:p>
            <a:r>
              <a:rPr lang="en-US" sz="1200" i="0" kern="1200" dirty="0">
                <a:solidFill>
                  <a:schemeClr val="tx1"/>
                </a:solidFill>
                <a:effectLst/>
                <a:latin typeface="+mn-lt"/>
                <a:ea typeface="+mn-ea"/>
                <a:cs typeface="+mn-cs"/>
              </a:rPr>
              <a:t>or even transformed with a compound method using any combination of these operations.</a:t>
            </a:r>
          </a:p>
          <a:p>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These basic tools of serial composition are adopted heavily in the writing of this project….</a:t>
            </a:r>
            <a:r>
              <a:rPr lang="en-US" sz="1200" i="1" kern="1200" dirty="0">
                <a:solidFill>
                  <a:schemeClr val="tx1"/>
                </a:solidFill>
                <a:effectLst/>
                <a:latin typeface="+mn-lt"/>
                <a:ea typeface="+mn-ea"/>
                <a:cs typeface="+mn-cs"/>
              </a:rPr>
              <a:t> (click)</a:t>
            </a:r>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5</a:t>
            </a:fld>
            <a:endParaRPr lang="en-US"/>
          </a:p>
        </p:txBody>
      </p:sp>
    </p:spTree>
    <p:extLst>
      <p:ext uri="{BB962C8B-B14F-4D97-AF65-F5344CB8AC3E}">
        <p14:creationId xmlns:p14="http://schemas.microsoft.com/office/powerpoint/2010/main" val="429186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Having settled on the 014 Pitch-Class set, I then struggled to decide on an instrument I wished to write for.</a:t>
            </a:r>
            <a:r>
              <a:rPr lang="en-US" sz="1100" i="1" kern="1200" dirty="0">
                <a:solidFill>
                  <a:schemeClr val="tx1"/>
                </a:solidFill>
                <a:effectLst/>
                <a:latin typeface="+mn-lt"/>
                <a:ea typeface="+mn-ea"/>
                <a:cs typeface="+mn-cs"/>
              </a:rPr>
              <a:t> (click)</a:t>
            </a:r>
          </a:p>
          <a:p>
            <a:pPr lvl="0"/>
            <a:endParaRPr lang="en-US" sz="1100" i="0" kern="1200" dirty="0">
              <a:solidFill>
                <a:schemeClr val="tx1"/>
              </a:solidFill>
              <a:effectLst/>
              <a:latin typeface="+mn-lt"/>
              <a:ea typeface="+mn-ea"/>
              <a:cs typeface="+mn-cs"/>
            </a:endParaRPr>
          </a:p>
          <a:p>
            <a:pPr lvl="0"/>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So many wonderful choices to choose from...</a:t>
            </a:r>
            <a:r>
              <a:rPr lang="en-US" sz="1200" i="1" kern="1200" dirty="0">
                <a:solidFill>
                  <a:schemeClr val="tx1"/>
                </a:solidFill>
                <a:effectLst/>
                <a:latin typeface="+mn-lt"/>
                <a:ea typeface="+mn-ea"/>
                <a:cs typeface="+mn-cs"/>
              </a:rPr>
              <a:t> (click)</a:t>
            </a:r>
          </a:p>
          <a:p>
            <a:pPr lvl="0"/>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6</a:t>
            </a:fld>
            <a:endParaRPr lang="en-US"/>
          </a:p>
        </p:txBody>
      </p:sp>
    </p:spTree>
    <p:extLst>
      <p:ext uri="{BB962C8B-B14F-4D97-AF65-F5344CB8AC3E}">
        <p14:creationId xmlns:p14="http://schemas.microsoft.com/office/powerpoint/2010/main" val="302396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Having settled on the 014 Pitch-Class set, I then struggled to decide on an instrument I wished to write for.</a:t>
            </a:r>
            <a:endParaRPr lang="en-US" sz="1200" i="1"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So many wonderful choices to choose from...</a:t>
            </a:r>
            <a:r>
              <a:rPr lang="en-US" sz="14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considered writing for Trombone, as a result of my recent exposure to Luciano </a:t>
            </a:r>
            <a:r>
              <a:rPr lang="en-US" dirty="0" err="1"/>
              <a:t>Berio’s</a:t>
            </a:r>
            <a:r>
              <a:rPr lang="en-US" dirty="0"/>
              <a:t> Trombone </a:t>
            </a:r>
            <a:r>
              <a:rPr lang="en-US" dirty="0" err="1"/>
              <a:t>Sequenza</a:t>
            </a:r>
            <a:r>
              <a:rPr lang="en-US" dirty="0"/>
              <a:t>.</a:t>
            </a:r>
            <a:r>
              <a:rPr lang="en-US" sz="1200" i="1" kern="1200" dirty="0">
                <a:solidFill>
                  <a:schemeClr val="tx1"/>
                </a:solidFill>
                <a:effectLst/>
                <a:latin typeface="+mn-lt"/>
                <a:ea typeface="+mn-ea"/>
                <a:cs typeface="+mn-cs"/>
              </a:rPr>
              <a:t>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considered the Marimba, as I have long thought of Marimba as the most under-utilized instrument by today’s composers. Such a wonderful instrument.</a:t>
            </a:r>
            <a:r>
              <a:rPr lang="en-US" sz="1200" i="1" kern="1200" dirty="0">
                <a:solidFill>
                  <a:schemeClr val="tx1"/>
                </a:solidFill>
                <a:effectLst/>
                <a:latin typeface="+mn-lt"/>
                <a:ea typeface="+mn-ea"/>
                <a:cs typeface="+mn-cs"/>
              </a:rPr>
              <a:t>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even considered viola…. Or violin, let’s be honest you cannot tell from that picture I chose.</a:t>
            </a:r>
            <a:r>
              <a:rPr lang="en-US" sz="1200" i="1" kern="1200" dirty="0">
                <a:solidFill>
                  <a:schemeClr val="tx1"/>
                </a:solidFill>
                <a:effectLst/>
                <a:latin typeface="+mn-lt"/>
                <a:ea typeface="+mn-ea"/>
                <a:cs typeface="+mn-cs"/>
              </a:rPr>
              <a:t>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Citar</a:t>
            </a:r>
            <a:r>
              <a:rPr lang="en-US" dirty="0"/>
              <a:t>, </a:t>
            </a:r>
            <a:r>
              <a:rPr lang="en-US" sz="12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toaster, </a:t>
            </a:r>
            <a:r>
              <a:rPr lang="en-US" sz="1200"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was having a rough time deciding.</a:t>
            </a:r>
            <a:r>
              <a:rPr lang="en-US" sz="1200" i="1" kern="1200" dirty="0">
                <a:solidFill>
                  <a:schemeClr val="tx1"/>
                </a:solidFill>
                <a:effectLst/>
                <a:latin typeface="+mn-lt"/>
                <a:ea typeface="+mn-ea"/>
                <a:cs typeface="+mn-cs"/>
              </a:rPr>
              <a:t>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I settled on the cello.</a:t>
            </a:r>
            <a:r>
              <a:rPr lang="en-US" sz="1200" i="1"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Cello made sense, as I began as a cellist back in 6</a:t>
            </a:r>
            <a:r>
              <a:rPr lang="en-US" baseline="30000" dirty="0"/>
              <a:t>th</a:t>
            </a:r>
            <a:r>
              <a:rPr lang="en-US" dirty="0"/>
              <a:t> grade and I could easily work out complex parts, and I had yet to write a cello solo since my first…. Effort-filled attempts back in high school.</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This was conceived as the first solo work in what I was initially intending to be a set of unaccompanied solo works for varied instrumentation – following in the footsteps of composers such as Luciano </a:t>
            </a:r>
            <a:r>
              <a:rPr lang="en-US" sz="1200" i="0" kern="1200" dirty="0" err="1">
                <a:solidFill>
                  <a:schemeClr val="tx1"/>
                </a:solidFill>
                <a:effectLst/>
                <a:latin typeface="+mn-lt"/>
                <a:ea typeface="+mn-ea"/>
                <a:cs typeface="+mn-cs"/>
              </a:rPr>
              <a:t>Berio</a:t>
            </a:r>
            <a:r>
              <a:rPr lang="en-US" sz="1200" i="0" kern="1200" dirty="0">
                <a:solidFill>
                  <a:schemeClr val="tx1"/>
                </a:solidFill>
                <a:effectLst/>
                <a:latin typeface="+mn-lt"/>
                <a:ea typeface="+mn-ea"/>
                <a:cs typeface="+mn-cs"/>
              </a:rPr>
              <a:t> or Paul Hindemith.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 short, I simply wished to expand my solo repertoire.</a:t>
            </a:r>
            <a:r>
              <a:rPr lang="en-US" sz="1200" i="1"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7</a:t>
            </a:fld>
            <a:endParaRPr lang="en-US"/>
          </a:p>
        </p:txBody>
      </p:sp>
    </p:spTree>
    <p:extLst>
      <p:ext uri="{BB962C8B-B14F-4D97-AF65-F5344CB8AC3E}">
        <p14:creationId xmlns:p14="http://schemas.microsoft.com/office/powerpoint/2010/main" val="210813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BE07C-A9E5-422D-8564-78DE037034A5}" type="slidenum">
              <a:rPr lang="en-US" smtClean="0"/>
              <a:t>8</a:t>
            </a:fld>
            <a:endParaRPr lang="en-US"/>
          </a:p>
        </p:txBody>
      </p:sp>
    </p:spTree>
    <p:extLst>
      <p:ext uri="{BB962C8B-B14F-4D97-AF65-F5344CB8AC3E}">
        <p14:creationId xmlns:p14="http://schemas.microsoft.com/office/powerpoint/2010/main" val="18102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Now, I present the first piece of the Polyphinite puzzle:</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Polyphinite No. 1 for solo cello.</a:t>
            </a:r>
            <a:endParaRPr lang="en-US" i="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i="1" dirty="0"/>
              <a:t>Sit Down – 11:00 On Pace</a:t>
            </a:r>
          </a:p>
          <a:p>
            <a:endParaRPr lang="en-US" i="1" dirty="0"/>
          </a:p>
          <a:p>
            <a:r>
              <a:rPr lang="en-US" i="1" dirty="0"/>
              <a:t>Stand up, Clap, recognize Anthony, and return to Lectern.</a:t>
            </a:r>
          </a:p>
          <a:p>
            <a:endParaRPr lang="en-US" i="1" dirty="0"/>
          </a:p>
          <a:p>
            <a:r>
              <a:rPr lang="en-US" i="1" dirty="0"/>
              <a:t>(turn to Anthony)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Thank You, Anthony! You are a wonderful friend and colleague for asking me on </a:t>
            </a:r>
            <a:r>
              <a:rPr lang="en-US" sz="1200" b="1" i="0" kern="1200" dirty="0">
                <a:solidFill>
                  <a:schemeClr val="tx1"/>
                </a:solidFill>
                <a:effectLst/>
                <a:latin typeface="+mn-lt"/>
                <a:ea typeface="+mn-ea"/>
                <a:cs typeface="+mn-cs"/>
              </a:rPr>
              <a:t>multiple</a:t>
            </a:r>
            <a:r>
              <a:rPr lang="en-US" sz="1200" i="0" kern="1200" dirty="0">
                <a:solidFill>
                  <a:schemeClr val="tx1"/>
                </a:solidFill>
                <a:effectLst/>
                <a:latin typeface="+mn-lt"/>
                <a:ea typeface="+mn-ea"/>
                <a:cs typeface="+mn-cs"/>
              </a:rPr>
              <a:t> occasions if you get to play that. Just remember, </a:t>
            </a:r>
            <a:r>
              <a:rPr lang="en-US" sz="1200" b="1" i="1" u="none" kern="1200" dirty="0">
                <a:solidFill>
                  <a:schemeClr val="tx1"/>
                </a:solidFill>
                <a:effectLst/>
                <a:latin typeface="+mn-lt"/>
                <a:ea typeface="+mn-ea"/>
                <a:cs typeface="+mn-cs"/>
              </a:rPr>
              <a:t>you</a:t>
            </a:r>
            <a:r>
              <a:rPr lang="en-US" sz="1200" i="0" kern="1200" dirty="0">
                <a:solidFill>
                  <a:schemeClr val="tx1"/>
                </a:solidFill>
                <a:effectLst/>
                <a:latin typeface="+mn-lt"/>
                <a:ea typeface="+mn-ea"/>
                <a:cs typeface="+mn-cs"/>
              </a:rPr>
              <a:t> signed up for it.</a:t>
            </a:r>
          </a:p>
          <a:p>
            <a:endParaRPr lang="en-US" i="0" dirty="0"/>
          </a:p>
        </p:txBody>
      </p:sp>
      <p:sp>
        <p:nvSpPr>
          <p:cNvPr id="4" name="Slide Number Placeholder 3"/>
          <p:cNvSpPr>
            <a:spLocks noGrp="1"/>
          </p:cNvSpPr>
          <p:nvPr>
            <p:ph type="sldNum" sz="quarter" idx="10"/>
          </p:nvPr>
        </p:nvSpPr>
        <p:spPr/>
        <p:txBody>
          <a:bodyPr/>
          <a:lstStyle/>
          <a:p>
            <a:fld id="{865BE07C-A9E5-422D-8564-78DE037034A5}" type="slidenum">
              <a:rPr lang="en-US" smtClean="0"/>
              <a:t>9</a:t>
            </a:fld>
            <a:endParaRPr lang="en-US"/>
          </a:p>
        </p:txBody>
      </p:sp>
    </p:spTree>
    <p:extLst>
      <p:ext uri="{BB962C8B-B14F-4D97-AF65-F5344CB8AC3E}">
        <p14:creationId xmlns:p14="http://schemas.microsoft.com/office/powerpoint/2010/main" val="3237323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3/30/2018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3/30/2018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msbegband09.wikispaces.com/JoseE" TargetMode="Externa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alwrightpodcasts.wikispaces.com/" TargetMode="External"/><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hyperlink" Target="https://creativecommons.org/licenses/by-sa/3.0/" TargetMode="Externa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zachdaniels.com/polyphinite"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msbegband09.wikispaces.com/JoseE"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himmerscroll.deviantart.com/art/Fender-Precision-Bass-296567170" TargetMode="Externa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s://creativecommons.org/licenses/by-sa/3.0/"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9A6E-10DB-4298-9496-F9236039DCA1}"/>
              </a:ext>
            </a:extLst>
          </p:cNvPr>
          <p:cNvSpPr>
            <a:spLocks noGrp="1"/>
          </p:cNvSpPr>
          <p:nvPr>
            <p:ph type="ctrTitle"/>
          </p:nvPr>
        </p:nvSpPr>
        <p:spPr/>
        <p:txBody>
          <a:bodyPr/>
          <a:lstStyle/>
          <a:p>
            <a:r>
              <a:rPr lang="en-US" dirty="0"/>
              <a:t>Polyphinite</a:t>
            </a:r>
          </a:p>
        </p:txBody>
      </p:sp>
      <p:sp>
        <p:nvSpPr>
          <p:cNvPr id="3" name="Subtitle 2">
            <a:extLst>
              <a:ext uri="{FF2B5EF4-FFF2-40B4-BE49-F238E27FC236}">
                <a16:creationId xmlns:a16="http://schemas.microsoft.com/office/drawing/2014/main" id="{71E639E5-57E8-4ABD-8921-9B5C06D6520A}"/>
              </a:ext>
            </a:extLst>
          </p:cNvPr>
          <p:cNvSpPr>
            <a:spLocks noGrp="1"/>
          </p:cNvSpPr>
          <p:nvPr>
            <p:ph type="subTitle" idx="1"/>
          </p:nvPr>
        </p:nvSpPr>
        <p:spPr/>
        <p:txBody>
          <a:bodyPr>
            <a:normAutofit fontScale="92500" lnSpcReduction="10000"/>
          </a:bodyPr>
          <a:lstStyle/>
          <a:p>
            <a:r>
              <a:rPr lang="en-US" dirty="0"/>
              <a:t>A new method of composition</a:t>
            </a:r>
          </a:p>
          <a:p>
            <a:r>
              <a:rPr lang="en-US" dirty="0"/>
              <a:t>for the 21</a:t>
            </a:r>
            <a:r>
              <a:rPr lang="en-US" baseline="30000" dirty="0"/>
              <a:t>st</a:t>
            </a:r>
            <a:r>
              <a:rPr lang="en-US" dirty="0"/>
              <a:t> century Composer.</a:t>
            </a:r>
          </a:p>
        </p:txBody>
      </p:sp>
      <p:sp>
        <p:nvSpPr>
          <p:cNvPr id="5" name="TextBox 4">
            <a:extLst>
              <a:ext uri="{FF2B5EF4-FFF2-40B4-BE49-F238E27FC236}">
                <a16:creationId xmlns:a16="http://schemas.microsoft.com/office/drawing/2014/main" id="{7FDB5488-DDB4-4504-A9DA-C7B241AD7136}"/>
              </a:ext>
            </a:extLst>
          </p:cNvPr>
          <p:cNvSpPr txBox="1"/>
          <p:nvPr/>
        </p:nvSpPr>
        <p:spPr>
          <a:xfrm>
            <a:off x="1371600" y="4318001"/>
            <a:ext cx="4514377" cy="400110"/>
          </a:xfrm>
          <a:prstGeom prst="rect">
            <a:avLst/>
          </a:prstGeom>
          <a:noFill/>
        </p:spPr>
        <p:txBody>
          <a:bodyPr wrap="none" rtlCol="0">
            <a:spAutoFit/>
          </a:bodyPr>
          <a:lstStyle/>
          <a:p>
            <a:r>
              <a:rPr lang="en-US" sz="2000" b="1" i="1" u="sng" dirty="0"/>
              <a:t>www.zachdaniels.com/polyphinite</a:t>
            </a:r>
          </a:p>
        </p:txBody>
      </p:sp>
      <p:sp>
        <p:nvSpPr>
          <p:cNvPr id="6" name="TextBox 5">
            <a:extLst>
              <a:ext uri="{FF2B5EF4-FFF2-40B4-BE49-F238E27FC236}">
                <a16:creationId xmlns:a16="http://schemas.microsoft.com/office/drawing/2014/main" id="{1E75E684-048C-4959-8B38-91BCA1B99004}"/>
              </a:ext>
            </a:extLst>
          </p:cNvPr>
          <p:cNvSpPr txBox="1"/>
          <p:nvPr/>
        </p:nvSpPr>
        <p:spPr>
          <a:xfrm>
            <a:off x="1371600" y="2408176"/>
            <a:ext cx="1497526" cy="307777"/>
          </a:xfrm>
          <a:prstGeom prst="rect">
            <a:avLst/>
          </a:prstGeom>
          <a:noFill/>
        </p:spPr>
        <p:txBody>
          <a:bodyPr wrap="none" rtlCol="0">
            <a:spAutoFit/>
          </a:bodyPr>
          <a:lstStyle/>
          <a:p>
            <a:r>
              <a:rPr lang="en-US" sz="1400" dirty="0"/>
              <a:t>March 30, 2018</a:t>
            </a:r>
          </a:p>
        </p:txBody>
      </p:sp>
    </p:spTree>
    <p:extLst>
      <p:ext uri="{BB962C8B-B14F-4D97-AF65-F5344CB8AC3E}">
        <p14:creationId xmlns:p14="http://schemas.microsoft.com/office/powerpoint/2010/main" val="19053524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A9DB4-23D8-4EB3-B54A-ACBC50144510}"/>
              </a:ext>
            </a:extLst>
          </p:cNvPr>
          <p:cNvSpPr>
            <a:spLocks noGrp="1"/>
          </p:cNvSpPr>
          <p:nvPr>
            <p:ph idx="1"/>
          </p:nvPr>
        </p:nvSpPr>
        <p:spPr>
          <a:xfrm>
            <a:off x="685800" y="3017520"/>
            <a:ext cx="10820400" cy="3201165"/>
          </a:xfrm>
        </p:spPr>
        <p:txBody>
          <a:bodyPr/>
          <a:lstStyle/>
          <a:p>
            <a:pPr marL="0" indent="0" algn="ctr">
              <a:buNone/>
            </a:pPr>
            <a:r>
              <a:rPr lang="en-US" dirty="0"/>
              <a:t>The piece was complete</a:t>
            </a:r>
          </a:p>
          <a:p>
            <a:pPr marL="0" indent="0" algn="ctr">
              <a:buNone/>
            </a:pPr>
            <a:r>
              <a:rPr lang="en-US" dirty="0"/>
              <a:t>yet something was missing……. </a:t>
            </a:r>
          </a:p>
          <a:p>
            <a:endParaRPr lang="en-US" dirty="0"/>
          </a:p>
          <a:p>
            <a:endParaRPr lang="en-US" dirty="0"/>
          </a:p>
        </p:txBody>
      </p:sp>
    </p:spTree>
    <p:extLst>
      <p:ext uri="{BB962C8B-B14F-4D97-AF65-F5344CB8AC3E}">
        <p14:creationId xmlns:p14="http://schemas.microsoft.com/office/powerpoint/2010/main" val="321259603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6A3843-D8C8-4954-9152-963765D3704F}"/>
              </a:ext>
            </a:extLst>
          </p:cNvPr>
          <p:cNvSpPr>
            <a:spLocks noGrp="1"/>
          </p:cNvSpPr>
          <p:nvPr>
            <p:ph type="body" idx="1"/>
          </p:nvPr>
        </p:nvSpPr>
        <p:spPr>
          <a:xfrm>
            <a:off x="684594" y="2782814"/>
            <a:ext cx="3451582" cy="682765"/>
          </a:xfrm>
        </p:spPr>
        <p:txBody>
          <a:bodyPr/>
          <a:lstStyle/>
          <a:p>
            <a:pPr algn="ctr"/>
            <a:r>
              <a:rPr lang="en-US" sz="2800" dirty="0"/>
              <a:t>Leave it Alone</a:t>
            </a:r>
          </a:p>
        </p:txBody>
      </p:sp>
      <p:sp>
        <p:nvSpPr>
          <p:cNvPr id="6" name="Text Placeholder 5">
            <a:extLst>
              <a:ext uri="{FF2B5EF4-FFF2-40B4-BE49-F238E27FC236}">
                <a16:creationId xmlns:a16="http://schemas.microsoft.com/office/drawing/2014/main" id="{5399D5C6-7C51-4D3B-8823-33BAF8D304F6}"/>
              </a:ext>
            </a:extLst>
          </p:cNvPr>
          <p:cNvSpPr>
            <a:spLocks noGrp="1"/>
          </p:cNvSpPr>
          <p:nvPr>
            <p:ph type="body" sz="quarter" idx="3"/>
          </p:nvPr>
        </p:nvSpPr>
        <p:spPr>
          <a:xfrm>
            <a:off x="4136176" y="2592908"/>
            <a:ext cx="3930104" cy="836092"/>
          </a:xfrm>
        </p:spPr>
        <p:txBody>
          <a:bodyPr/>
          <a:lstStyle/>
          <a:p>
            <a:pPr algn="ctr"/>
            <a:r>
              <a:rPr lang="en-US" sz="2800" dirty="0"/>
              <a:t>Extend the Work</a:t>
            </a:r>
          </a:p>
        </p:txBody>
      </p:sp>
      <p:sp>
        <p:nvSpPr>
          <p:cNvPr id="7" name="Text Placeholder 6">
            <a:extLst>
              <a:ext uri="{FF2B5EF4-FFF2-40B4-BE49-F238E27FC236}">
                <a16:creationId xmlns:a16="http://schemas.microsoft.com/office/drawing/2014/main" id="{1091C0D0-13F7-4017-8CB9-301256B80497}"/>
              </a:ext>
            </a:extLst>
          </p:cNvPr>
          <p:cNvSpPr>
            <a:spLocks noGrp="1"/>
          </p:cNvSpPr>
          <p:nvPr>
            <p:ph type="body" sz="quarter" idx="13"/>
          </p:nvPr>
        </p:nvSpPr>
        <p:spPr>
          <a:xfrm>
            <a:off x="8045707" y="2782814"/>
            <a:ext cx="3456469" cy="682765"/>
          </a:xfrm>
        </p:spPr>
        <p:txBody>
          <a:bodyPr/>
          <a:lstStyle/>
          <a:p>
            <a:pPr algn="ctr"/>
            <a:r>
              <a:rPr lang="en-US" sz="2800" dirty="0"/>
              <a:t>Add More Layers</a:t>
            </a:r>
          </a:p>
        </p:txBody>
      </p:sp>
      <p:pic>
        <p:nvPicPr>
          <p:cNvPr id="21" name="Picture 20" descr="A picture containing tree, table, cake&#10;&#10;Description generated with high confidence">
            <a:extLst>
              <a:ext uri="{FF2B5EF4-FFF2-40B4-BE49-F238E27FC236}">
                <a16:creationId xmlns:a16="http://schemas.microsoft.com/office/drawing/2014/main" id="{4AF92143-F67B-4464-9215-59104D0D18EB}"/>
              </a:ext>
            </a:extLst>
          </p:cNvPr>
          <p:cNvPicPr>
            <a:picLocks noChangeAspect="1"/>
          </p:cNvPicPr>
          <p:nvPr/>
        </p:nvPicPr>
        <p:blipFill>
          <a:blip r:embed="rId3"/>
          <a:stretch>
            <a:fillRect/>
          </a:stretch>
        </p:blipFill>
        <p:spPr>
          <a:xfrm>
            <a:off x="5629658" y="2782814"/>
            <a:ext cx="922567" cy="959470"/>
          </a:xfrm>
          <a:prstGeom prst="rect">
            <a:avLst/>
          </a:prstGeom>
        </p:spPr>
      </p:pic>
      <p:pic>
        <p:nvPicPr>
          <p:cNvPr id="17" name="Picture 16">
            <a:extLst>
              <a:ext uri="{FF2B5EF4-FFF2-40B4-BE49-F238E27FC236}">
                <a16:creationId xmlns:a16="http://schemas.microsoft.com/office/drawing/2014/main" id="{1DB88264-D948-4CFF-BCD7-35453EA000CE}"/>
              </a:ext>
            </a:extLst>
          </p:cNvPr>
          <p:cNvPicPr>
            <a:picLocks noChangeAspect="1"/>
          </p:cNvPicPr>
          <p:nvPr/>
        </p:nvPicPr>
        <p:blipFill rotWithShape="1">
          <a:blip r:embed="rId4"/>
          <a:srcRect t="14904" r="67714" b="19624"/>
          <a:stretch/>
        </p:blipFill>
        <p:spPr>
          <a:xfrm>
            <a:off x="5633422" y="5241304"/>
            <a:ext cx="922567" cy="1216059"/>
          </a:xfrm>
          <a:prstGeom prst="rect">
            <a:avLst/>
          </a:prstGeom>
        </p:spPr>
      </p:pic>
      <p:sp>
        <p:nvSpPr>
          <p:cNvPr id="22" name="TextBox 21">
            <a:extLst>
              <a:ext uri="{FF2B5EF4-FFF2-40B4-BE49-F238E27FC236}">
                <a16:creationId xmlns:a16="http://schemas.microsoft.com/office/drawing/2014/main" id="{F57A90B1-28EF-41CE-AA38-496E6F9AE7BE}"/>
              </a:ext>
            </a:extLst>
          </p:cNvPr>
          <p:cNvSpPr txBox="1"/>
          <p:nvPr/>
        </p:nvSpPr>
        <p:spPr>
          <a:xfrm>
            <a:off x="5911244" y="3077883"/>
            <a:ext cx="378630" cy="400110"/>
          </a:xfrm>
          <a:prstGeom prst="rect">
            <a:avLst/>
          </a:prstGeom>
          <a:noFill/>
        </p:spPr>
        <p:txBody>
          <a:bodyPr wrap="none" rtlCol="0">
            <a:spAutoFit/>
          </a:bodyPr>
          <a:lstStyle/>
          <a:p>
            <a:r>
              <a:rPr lang="en-US" sz="2000" dirty="0"/>
              <a:t>&amp;</a:t>
            </a:r>
          </a:p>
        </p:txBody>
      </p:sp>
    </p:spTree>
    <p:extLst>
      <p:ext uri="{BB962C8B-B14F-4D97-AF65-F5344CB8AC3E}">
        <p14:creationId xmlns:p14="http://schemas.microsoft.com/office/powerpoint/2010/main" val="863897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17" presetClass="exit" presetSubtype="10" fill="hold" grpId="0" nodeType="withEffect">
                                  <p:stCondLst>
                                    <p:cond delay="0"/>
                                  </p:stCondLst>
                                  <p:childTnLst>
                                    <p:anim calcmode="lin" valueType="num">
                                      <p:cBhvr>
                                        <p:cTn id="22" dur="500"/>
                                        <p:tgtEl>
                                          <p:spTgt spid="6">
                                            <p:txEl>
                                              <p:pRg st="0" end="0"/>
                                            </p:txEl>
                                          </p:spTgt>
                                        </p:tgtEl>
                                        <p:attrNameLst>
                                          <p:attrName>ppt_w</p:attrName>
                                        </p:attrNameLst>
                                      </p:cBhvr>
                                      <p:tavLst>
                                        <p:tav tm="0">
                                          <p:val>
                                            <p:strVal val="ppt_w"/>
                                          </p:val>
                                        </p:tav>
                                        <p:tav tm="100000">
                                          <p:val>
                                            <p:fltVal val="0"/>
                                          </p:val>
                                        </p:tav>
                                      </p:tavLst>
                                    </p:anim>
                                    <p:anim calcmode="lin" valueType="num">
                                      <p:cBhvr>
                                        <p:cTn id="23" dur="500"/>
                                        <p:tgtEl>
                                          <p:spTgt spid="6">
                                            <p:txEl>
                                              <p:pRg st="0" end="0"/>
                                            </p:txEl>
                                          </p:spTgt>
                                        </p:tgtEl>
                                        <p:attrNameLst>
                                          <p:attrName>ppt_h</p:attrName>
                                        </p:attrNameLst>
                                      </p:cBhvr>
                                      <p:tavLst>
                                        <p:tav tm="0">
                                          <p:val>
                                            <p:strVal val="ppt_h"/>
                                          </p:val>
                                        </p:tav>
                                        <p:tav tm="100000">
                                          <p:val>
                                            <p:strVal val="ppt_h"/>
                                          </p:val>
                                        </p:tav>
                                      </p:tavLst>
                                    </p:anim>
                                    <p:set>
                                      <p:cBhvr>
                                        <p:cTn id="24" dur="1" fill="hold">
                                          <p:stCondLst>
                                            <p:cond delay="499"/>
                                          </p:stCondLst>
                                        </p:cTn>
                                        <p:tgtEl>
                                          <p:spTgt spid="6">
                                            <p:txEl>
                                              <p:pRg st="0" end="0"/>
                                            </p:txEl>
                                          </p:spTgt>
                                        </p:tgtEl>
                                        <p:attrNameLst>
                                          <p:attrName>style.visibility</p:attrName>
                                        </p:attrNameLst>
                                      </p:cBhvr>
                                      <p:to>
                                        <p:strVal val="hidden"/>
                                      </p:to>
                                    </p:set>
                                  </p:childTnLst>
                                </p:cTn>
                              </p:par>
                              <p:par>
                                <p:cTn id="25" presetID="55"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childTnLst>
                          </p:cTn>
                        </p:par>
                        <p:par>
                          <p:cTn id="30" fill="hold">
                            <p:stCondLst>
                              <p:cond delay="1000"/>
                            </p:stCondLst>
                            <p:childTnLst>
                              <p:par>
                                <p:cTn id="31" presetID="42" presetClass="path" presetSubtype="0" accel="50000" decel="50000" fill="hold" nodeType="afterEffect">
                                  <p:stCondLst>
                                    <p:cond delay="0"/>
                                  </p:stCondLst>
                                  <p:childTnLst>
                                    <p:animMotion origin="layout" path="M 8.33333E-7 -4.44444E-6 L 0.00052 0.38334 " pathEditMode="relative" rAng="0" ptsTypes="AA">
                                      <p:cBhvr>
                                        <p:cTn id="32" dur="2000" fill="hold"/>
                                        <p:tgtEl>
                                          <p:spTgt spid="21"/>
                                        </p:tgtEl>
                                        <p:attrNameLst>
                                          <p:attrName>ppt_x</p:attrName>
                                          <p:attrName>ppt_y</p:attrName>
                                        </p:attrNameLst>
                                      </p:cBhvr>
                                      <p:rCtr x="26" y="19167"/>
                                    </p:animMotion>
                                  </p:childTnLst>
                                </p:cTn>
                              </p:par>
                            </p:childTnLst>
                          </p:cTn>
                        </p:par>
                        <p:par>
                          <p:cTn id="33" fill="hold">
                            <p:stCondLst>
                              <p:cond delay="3000"/>
                            </p:stCondLst>
                            <p:childTnLst>
                              <p:par>
                                <p:cTn id="34" presetID="2" presetClass="exit" presetSubtype="4" fill="hold" nodeType="afterEffect">
                                  <p:stCondLst>
                                    <p:cond delay="0"/>
                                  </p:stCondLst>
                                  <p:childTnLst>
                                    <p:anim calcmode="lin" valueType="num">
                                      <p:cBhvr additive="base">
                                        <p:cTn id="35" dur="500"/>
                                        <p:tgtEl>
                                          <p:spTgt spid="17"/>
                                        </p:tgtEl>
                                        <p:attrNameLst>
                                          <p:attrName>ppt_x</p:attrName>
                                        </p:attrNameLst>
                                      </p:cBhvr>
                                      <p:tavLst>
                                        <p:tav tm="0">
                                          <p:val>
                                            <p:strVal val="ppt_x"/>
                                          </p:val>
                                        </p:tav>
                                        <p:tav tm="100000">
                                          <p:val>
                                            <p:strVal val="ppt_x"/>
                                          </p:val>
                                        </p:tav>
                                      </p:tavLst>
                                    </p:anim>
                                    <p:anim calcmode="lin" valueType="num">
                                      <p:cBhvr additive="base">
                                        <p:cTn id="36" dur="500"/>
                                        <p:tgtEl>
                                          <p:spTgt spid="17"/>
                                        </p:tgtEl>
                                        <p:attrNameLst>
                                          <p:attrName>ppt_y</p:attrName>
                                        </p:attrNameLst>
                                      </p:cBhvr>
                                      <p:tavLst>
                                        <p:tav tm="0">
                                          <p:val>
                                            <p:strVal val="ppt_y"/>
                                          </p:val>
                                        </p:tav>
                                        <p:tav tm="100000">
                                          <p:val>
                                            <p:strVal val="1+ppt_h/2"/>
                                          </p:val>
                                        </p:tav>
                                      </p:tavLst>
                                    </p:anim>
                                    <p:set>
                                      <p:cBhvr>
                                        <p:cTn id="37" dur="1" fill="hold">
                                          <p:stCondLst>
                                            <p:cond delay="499"/>
                                          </p:stCondLst>
                                        </p:cTn>
                                        <p:tgtEl>
                                          <p:spTgt spid="17"/>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21"/>
                                        </p:tgtEl>
                                        <p:attrNameLst>
                                          <p:attrName>ppt_x</p:attrName>
                                        </p:attrNameLst>
                                      </p:cBhvr>
                                      <p:tavLst>
                                        <p:tav tm="0">
                                          <p:val>
                                            <p:strVal val="ppt_x"/>
                                          </p:val>
                                        </p:tav>
                                        <p:tav tm="100000">
                                          <p:val>
                                            <p:strVal val="ppt_x"/>
                                          </p:val>
                                        </p:tav>
                                      </p:tavLst>
                                    </p:anim>
                                    <p:anim calcmode="lin" valueType="num">
                                      <p:cBhvr additive="base">
                                        <p:cTn id="40" dur="500"/>
                                        <p:tgtEl>
                                          <p:spTgt spid="21"/>
                                        </p:tgtEl>
                                        <p:attrNameLst>
                                          <p:attrName>ppt_y</p:attrName>
                                        </p:attrNameLst>
                                      </p:cBhvr>
                                      <p:tavLst>
                                        <p:tav tm="0">
                                          <p:val>
                                            <p:strVal val="ppt_y"/>
                                          </p:val>
                                        </p:tav>
                                        <p:tav tm="100000">
                                          <p:val>
                                            <p:strVal val="1+ppt_h/2"/>
                                          </p:val>
                                        </p:tav>
                                      </p:tavLst>
                                    </p:anim>
                                    <p:set>
                                      <p:cBhvr>
                                        <p:cTn id="41" dur="1" fill="hold">
                                          <p:stCondLst>
                                            <p:cond delay="499"/>
                                          </p:stCondLst>
                                        </p:cTn>
                                        <p:tgtEl>
                                          <p:spTgt spid="2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1.875E-6 2.96296E-6 L 0.29883 0.08981 " pathEditMode="relative" rAng="0" ptsTypes="AA">
                                      <p:cBhvr>
                                        <p:cTn id="45" dur="2000" fill="hold"/>
                                        <p:tgtEl>
                                          <p:spTgt spid="5">
                                            <p:txEl>
                                              <p:pRg st="0" end="0"/>
                                            </p:txEl>
                                          </p:spTgt>
                                        </p:tgtEl>
                                        <p:attrNameLst>
                                          <p:attrName>ppt_x</p:attrName>
                                          <p:attrName>ppt_y</p:attrName>
                                        </p:attrNameLst>
                                      </p:cBhvr>
                                      <p:rCtr x="14935" y="4491"/>
                                    </p:animMotion>
                                  </p:childTnLst>
                                </p:cTn>
                              </p:par>
                              <p:par>
                                <p:cTn id="46" presetID="42" presetClass="path" presetSubtype="0" accel="50000" decel="50000" fill="hold" grpId="1" nodeType="withEffect">
                                  <p:stCondLst>
                                    <p:cond delay="0"/>
                                  </p:stCondLst>
                                  <p:childTnLst>
                                    <p:animMotion origin="layout" path="M 1.875E-6 2.96296E-6 L -0.30508 -0.06875 " pathEditMode="relative" rAng="0" ptsTypes="AA">
                                      <p:cBhvr>
                                        <p:cTn id="47" dur="2000" fill="hold"/>
                                        <p:tgtEl>
                                          <p:spTgt spid="7">
                                            <p:txEl>
                                              <p:pRg st="0" end="0"/>
                                            </p:txEl>
                                          </p:spTgt>
                                        </p:tgtEl>
                                        <p:attrNameLst>
                                          <p:attrName>ppt_x</p:attrName>
                                          <p:attrName>ppt_y</p:attrName>
                                        </p:attrNameLst>
                                      </p:cBhvr>
                                      <p:rCtr x="-15260" y="-3449"/>
                                    </p:animMotion>
                                  </p:childTnLst>
                                </p:cTn>
                              </p:par>
                              <p:par>
                                <p:cTn id="48" presetID="10" presetClass="entr" presetSubtype="0" fill="hold" grpId="0" nodeType="withEffect">
                                  <p:stCondLst>
                                    <p:cond delay="10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6" grpId="0" build="p"/>
      <p:bldP spid="6" grpId="1" build="p"/>
      <p:bldP spid="7" grpId="0" build="p"/>
      <p:bldP spid="7" grpId="1" build="p"/>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2FCD6D3-B490-4B2E-A388-535CABD99DDA}"/>
              </a:ext>
            </a:extLst>
          </p:cNvPr>
          <p:cNvSpPr txBox="1"/>
          <p:nvPr/>
        </p:nvSpPr>
        <p:spPr>
          <a:xfrm>
            <a:off x="0" y="10122794"/>
            <a:ext cx="9603527" cy="230832"/>
          </a:xfrm>
          <a:prstGeom prst="rect">
            <a:avLst/>
          </a:prstGeom>
          <a:noFill/>
        </p:spPr>
        <p:txBody>
          <a:bodyPr wrap="square" rtlCol="0">
            <a:spAutoFit/>
          </a:bodyPr>
          <a:lstStyle/>
          <a:p>
            <a:r>
              <a:rPr lang="en-US" sz="900">
                <a:hlinkClick r:id="rId3" tooltip="https://wmsbegband09.wikispaces.com/JoseE"/>
              </a:rPr>
              <a:t>This Photo</a:t>
            </a:r>
            <a:r>
              <a:rPr lang="en-US" sz="900"/>
              <a:t> by Unknown Author is licensed under </a:t>
            </a:r>
            <a:r>
              <a:rPr lang="en-US" sz="900">
                <a:hlinkClick r:id="rId4" tooltip="https://creativecommons.org/licenses/by-sa/3.0/"/>
              </a:rPr>
              <a:t>CC BY-SA</a:t>
            </a:r>
            <a:endParaRPr lang="en-US" sz="900"/>
          </a:p>
        </p:txBody>
      </p:sp>
      <p:pic>
        <p:nvPicPr>
          <p:cNvPr id="15" name="Picture 14">
            <a:extLst>
              <a:ext uri="{FF2B5EF4-FFF2-40B4-BE49-F238E27FC236}">
                <a16:creationId xmlns:a16="http://schemas.microsoft.com/office/drawing/2014/main" id="{0768FD12-AC8C-45B5-8041-44ABF57D6558}"/>
              </a:ext>
            </a:extLst>
          </p:cNvPr>
          <p:cNvPicPr>
            <a:picLocks noChangeAspect="1"/>
          </p:cNvPicPr>
          <p:nvPr/>
        </p:nvPicPr>
        <p:blipFill>
          <a:blip r:embed="rId5"/>
          <a:stretch>
            <a:fillRect/>
          </a:stretch>
        </p:blipFill>
        <p:spPr>
          <a:xfrm rot="21028484">
            <a:off x="8420701" y="580576"/>
            <a:ext cx="3048000" cy="2495550"/>
          </a:xfrm>
          <a:prstGeom prst="rect">
            <a:avLst/>
          </a:prstGeom>
        </p:spPr>
      </p:pic>
      <p:pic>
        <p:nvPicPr>
          <p:cNvPr id="17" name="Picture 16">
            <a:extLst>
              <a:ext uri="{FF2B5EF4-FFF2-40B4-BE49-F238E27FC236}">
                <a16:creationId xmlns:a16="http://schemas.microsoft.com/office/drawing/2014/main" id="{39873DE0-F053-484D-AD0A-02F119CDAC7D}"/>
              </a:ext>
            </a:extLst>
          </p:cNvPr>
          <p:cNvPicPr>
            <a:picLocks noChangeAspect="1"/>
          </p:cNvPicPr>
          <p:nvPr/>
        </p:nvPicPr>
        <p:blipFill>
          <a:blip r:embed="rId6"/>
          <a:stretch>
            <a:fillRect/>
          </a:stretch>
        </p:blipFill>
        <p:spPr>
          <a:xfrm>
            <a:off x="-2073406" y="-858186"/>
            <a:ext cx="4146812" cy="2624333"/>
          </a:xfrm>
          <a:prstGeom prst="rect">
            <a:avLst/>
          </a:prstGeom>
        </p:spPr>
      </p:pic>
      <p:pic>
        <p:nvPicPr>
          <p:cNvPr id="19" name="Picture 18">
            <a:extLst>
              <a:ext uri="{FF2B5EF4-FFF2-40B4-BE49-F238E27FC236}">
                <a16:creationId xmlns:a16="http://schemas.microsoft.com/office/drawing/2014/main" id="{3FF17B61-2D4A-4743-9455-288A03491698}"/>
              </a:ext>
            </a:extLst>
          </p:cNvPr>
          <p:cNvPicPr>
            <a:picLocks noChangeAspect="1"/>
          </p:cNvPicPr>
          <p:nvPr/>
        </p:nvPicPr>
        <p:blipFill>
          <a:blip r:embed="rId7"/>
          <a:stretch>
            <a:fillRect/>
          </a:stretch>
        </p:blipFill>
        <p:spPr>
          <a:xfrm rot="2359278">
            <a:off x="-584409" y="5031933"/>
            <a:ext cx="2567320" cy="2510625"/>
          </a:xfrm>
          <a:prstGeom prst="rect">
            <a:avLst/>
          </a:prstGeom>
        </p:spPr>
      </p:pic>
      <p:pic>
        <p:nvPicPr>
          <p:cNvPr id="21" name="Picture 20">
            <a:extLst>
              <a:ext uri="{FF2B5EF4-FFF2-40B4-BE49-F238E27FC236}">
                <a16:creationId xmlns:a16="http://schemas.microsoft.com/office/drawing/2014/main" id="{2548B722-B9F9-40DF-91E7-20CE31FECD4F}"/>
              </a:ext>
            </a:extLst>
          </p:cNvPr>
          <p:cNvPicPr>
            <a:picLocks noChangeAspect="1"/>
          </p:cNvPicPr>
          <p:nvPr/>
        </p:nvPicPr>
        <p:blipFill>
          <a:blip r:embed="rId8"/>
          <a:stretch>
            <a:fillRect/>
          </a:stretch>
        </p:blipFill>
        <p:spPr>
          <a:xfrm rot="21382864">
            <a:off x="2555648" y="2050201"/>
            <a:ext cx="1191528" cy="2364143"/>
          </a:xfrm>
          <a:prstGeom prst="rect">
            <a:avLst/>
          </a:prstGeom>
        </p:spPr>
      </p:pic>
      <p:pic>
        <p:nvPicPr>
          <p:cNvPr id="24" name="Picture 23">
            <a:extLst>
              <a:ext uri="{FF2B5EF4-FFF2-40B4-BE49-F238E27FC236}">
                <a16:creationId xmlns:a16="http://schemas.microsoft.com/office/drawing/2014/main" id="{56E67EB8-0185-4363-BB3B-1A5BD4D9BB3A}"/>
              </a:ext>
            </a:extLst>
          </p:cNvPr>
          <p:cNvPicPr>
            <a:picLocks noChangeAspect="1"/>
          </p:cNvPicPr>
          <p:nvPr/>
        </p:nvPicPr>
        <p:blipFill>
          <a:blip r:embed="rId9"/>
          <a:stretch>
            <a:fillRect/>
          </a:stretch>
        </p:blipFill>
        <p:spPr>
          <a:xfrm rot="20951082">
            <a:off x="8451801" y="3510392"/>
            <a:ext cx="3274277" cy="3274277"/>
          </a:xfrm>
          <a:prstGeom prst="rect">
            <a:avLst/>
          </a:prstGeom>
        </p:spPr>
      </p:pic>
      <p:pic>
        <p:nvPicPr>
          <p:cNvPr id="3" name="Picture 2">
            <a:extLst>
              <a:ext uri="{FF2B5EF4-FFF2-40B4-BE49-F238E27FC236}">
                <a16:creationId xmlns:a16="http://schemas.microsoft.com/office/drawing/2014/main" id="{86D915AE-006D-4924-82FC-6FB79B7654A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rot="2103591">
            <a:off x="3692335" y="1241628"/>
            <a:ext cx="4405430" cy="4606379"/>
          </a:xfrm>
          <a:prstGeom prst="rect">
            <a:avLst/>
          </a:prstGeom>
        </p:spPr>
      </p:pic>
    </p:spTree>
    <p:extLst>
      <p:ext uri="{BB962C8B-B14F-4D97-AF65-F5344CB8AC3E}">
        <p14:creationId xmlns:p14="http://schemas.microsoft.com/office/powerpoint/2010/main" val="291397922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9"/>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4"/>
                                        </p:tgtEl>
                                        <p:attrNameLst>
                                          <p:attrName>style.visibility</p:attrName>
                                        </p:attrNameLst>
                                      </p:cBhvr>
                                      <p:to>
                                        <p:strVal val="hidden"/>
                                      </p:to>
                                    </p:set>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964A-67F2-4515-B356-6495964A082A}"/>
              </a:ext>
            </a:extLst>
          </p:cNvPr>
          <p:cNvSpPr>
            <a:spLocks noGrp="1"/>
          </p:cNvSpPr>
          <p:nvPr>
            <p:ph type="title"/>
          </p:nvPr>
        </p:nvSpPr>
        <p:spPr>
          <a:xfrm>
            <a:off x="693683" y="764372"/>
            <a:ext cx="10812517" cy="5252799"/>
          </a:xfrm>
        </p:spPr>
        <p:txBody>
          <a:bodyPr/>
          <a:lstStyle/>
          <a:p>
            <a:pPr algn="ctr"/>
            <a:r>
              <a:rPr lang="en-US" dirty="0"/>
              <a:t>Polyphinite 1, No. 2</a:t>
            </a:r>
            <a:br>
              <a:rPr lang="en-US" dirty="0"/>
            </a:br>
            <a:r>
              <a:rPr lang="en-US" dirty="0"/>
              <a:t>For Solo Flute</a:t>
            </a:r>
          </a:p>
        </p:txBody>
      </p:sp>
    </p:spTree>
    <p:extLst>
      <p:ext uri="{BB962C8B-B14F-4D97-AF65-F5344CB8AC3E}">
        <p14:creationId xmlns:p14="http://schemas.microsoft.com/office/powerpoint/2010/main" val="2567259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EE8AC-88AD-4FBE-9417-3D8550D4A715}"/>
              </a:ext>
            </a:extLst>
          </p:cNvPr>
          <p:cNvSpPr>
            <a:spLocks noGrp="1"/>
          </p:cNvSpPr>
          <p:nvPr>
            <p:ph idx="1"/>
          </p:nvPr>
        </p:nvSpPr>
        <p:spPr/>
        <p:txBody>
          <a:bodyPr/>
          <a:lstStyle/>
          <a:p>
            <a:pPr marL="0" indent="0" algn="ctr">
              <a:lnSpc>
                <a:spcPct val="200000"/>
              </a:lnSpc>
              <a:buNone/>
            </a:pPr>
            <a:r>
              <a:rPr lang="en-US" dirty="0"/>
              <a:t>Flute, Violin, Clarinet, and Cello</a:t>
            </a:r>
          </a:p>
          <a:p>
            <a:pPr marL="0" indent="0" algn="ctr">
              <a:lnSpc>
                <a:spcPct val="200000"/>
              </a:lnSpc>
              <a:buNone/>
            </a:pPr>
            <a:r>
              <a:rPr lang="en-US" dirty="0"/>
              <a:t>14 Works</a:t>
            </a:r>
          </a:p>
          <a:p>
            <a:pPr marL="0" indent="0" algn="ctr">
              <a:lnSpc>
                <a:spcPct val="200000"/>
              </a:lnSpc>
              <a:buNone/>
            </a:pPr>
            <a:r>
              <a:rPr lang="en-US" dirty="0"/>
              <a:t>First Polyphinite Collection.</a:t>
            </a:r>
          </a:p>
          <a:p>
            <a:endParaRPr lang="en-US" dirty="0"/>
          </a:p>
        </p:txBody>
      </p:sp>
    </p:spTree>
    <p:extLst>
      <p:ext uri="{BB962C8B-B14F-4D97-AF65-F5344CB8AC3E}">
        <p14:creationId xmlns:p14="http://schemas.microsoft.com/office/powerpoint/2010/main" val="83289757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31248-2CA1-46B5-BB30-FB04846EAB37}"/>
              </a:ext>
            </a:extLst>
          </p:cNvPr>
          <p:cNvPicPr>
            <a:picLocks noChangeAspect="1"/>
          </p:cNvPicPr>
          <p:nvPr/>
        </p:nvPicPr>
        <p:blipFill rotWithShape="1">
          <a:blip r:embed="rId3"/>
          <a:srcRect l="81456" t="8473" r="7761" b="50013"/>
          <a:stretch/>
        </p:blipFill>
        <p:spPr>
          <a:xfrm>
            <a:off x="5022377" y="110714"/>
            <a:ext cx="985006" cy="5368861"/>
          </a:xfrm>
          <a:prstGeom prst="rect">
            <a:avLst/>
          </a:prstGeom>
          <a:solidFill>
            <a:schemeClr val="tx1"/>
          </a:solidFill>
        </p:spPr>
      </p:pic>
      <p:pic>
        <p:nvPicPr>
          <p:cNvPr id="3" name="Picture 2">
            <a:extLst>
              <a:ext uri="{FF2B5EF4-FFF2-40B4-BE49-F238E27FC236}">
                <a16:creationId xmlns:a16="http://schemas.microsoft.com/office/drawing/2014/main" id="{420BECD1-7F22-4835-B59F-42568F4747EB}"/>
              </a:ext>
            </a:extLst>
          </p:cNvPr>
          <p:cNvPicPr>
            <a:picLocks noChangeAspect="1"/>
          </p:cNvPicPr>
          <p:nvPr/>
        </p:nvPicPr>
        <p:blipFill rotWithShape="1">
          <a:blip r:embed="rId3"/>
          <a:srcRect l="18823" t="54137" r="71679" b="4350"/>
          <a:stretch/>
        </p:blipFill>
        <p:spPr>
          <a:xfrm>
            <a:off x="6007383" y="103890"/>
            <a:ext cx="867623" cy="5368862"/>
          </a:xfrm>
          <a:prstGeom prst="rect">
            <a:avLst/>
          </a:prstGeom>
          <a:solidFill>
            <a:schemeClr val="tx1"/>
          </a:solidFill>
        </p:spPr>
      </p:pic>
    </p:spTree>
    <p:extLst>
      <p:ext uri="{BB962C8B-B14F-4D97-AF65-F5344CB8AC3E}">
        <p14:creationId xmlns:p14="http://schemas.microsoft.com/office/powerpoint/2010/main" val="33033728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31248-2CA1-46B5-BB30-FB04846EAB37}"/>
              </a:ext>
            </a:extLst>
          </p:cNvPr>
          <p:cNvPicPr>
            <a:picLocks noChangeAspect="1"/>
          </p:cNvPicPr>
          <p:nvPr/>
        </p:nvPicPr>
        <p:blipFill rotWithShape="1">
          <a:blip r:embed="rId3"/>
          <a:srcRect t="6487" b="48775"/>
          <a:stretch/>
        </p:blipFill>
        <p:spPr>
          <a:xfrm>
            <a:off x="3425291" y="1737332"/>
            <a:ext cx="5341418" cy="3383335"/>
          </a:xfrm>
          <a:prstGeom prst="rect">
            <a:avLst/>
          </a:prstGeom>
          <a:solidFill>
            <a:schemeClr val="tx1"/>
          </a:solidFill>
        </p:spPr>
      </p:pic>
    </p:spTree>
    <p:extLst>
      <p:ext uri="{BB962C8B-B14F-4D97-AF65-F5344CB8AC3E}">
        <p14:creationId xmlns:p14="http://schemas.microsoft.com/office/powerpoint/2010/main" val="25372553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31248-2CA1-46B5-BB30-FB04846EAB37}"/>
              </a:ext>
            </a:extLst>
          </p:cNvPr>
          <p:cNvPicPr>
            <a:picLocks noChangeAspect="1"/>
          </p:cNvPicPr>
          <p:nvPr/>
        </p:nvPicPr>
        <p:blipFill rotWithShape="1">
          <a:blip r:embed="rId3"/>
          <a:srcRect l="4017" t="54085" b="3413"/>
          <a:stretch/>
        </p:blipFill>
        <p:spPr>
          <a:xfrm>
            <a:off x="3685064" y="1405720"/>
            <a:ext cx="4821871" cy="3022979"/>
          </a:xfrm>
          <a:prstGeom prst="rect">
            <a:avLst/>
          </a:prstGeom>
          <a:solidFill>
            <a:schemeClr val="tx1"/>
          </a:solidFill>
        </p:spPr>
      </p:pic>
    </p:spTree>
    <p:extLst>
      <p:ext uri="{BB962C8B-B14F-4D97-AF65-F5344CB8AC3E}">
        <p14:creationId xmlns:p14="http://schemas.microsoft.com/office/powerpoint/2010/main" val="32470971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31248-2CA1-46B5-BB30-FB04846EAB37}"/>
              </a:ext>
            </a:extLst>
          </p:cNvPr>
          <p:cNvPicPr>
            <a:picLocks noChangeAspect="1"/>
          </p:cNvPicPr>
          <p:nvPr/>
        </p:nvPicPr>
        <p:blipFill rotWithShape="1">
          <a:blip r:embed="rId3"/>
          <a:srcRect l="6700" t="54083" r="3792" b="4717"/>
          <a:stretch/>
        </p:blipFill>
        <p:spPr>
          <a:xfrm>
            <a:off x="3370997" y="2000491"/>
            <a:ext cx="5042848" cy="3286353"/>
          </a:xfrm>
          <a:prstGeom prst="rect">
            <a:avLst/>
          </a:prstGeom>
          <a:solidFill>
            <a:schemeClr val="tx1"/>
          </a:solidFill>
        </p:spPr>
      </p:pic>
    </p:spTree>
    <p:extLst>
      <p:ext uri="{BB962C8B-B14F-4D97-AF65-F5344CB8AC3E}">
        <p14:creationId xmlns:p14="http://schemas.microsoft.com/office/powerpoint/2010/main" val="9262046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931248-2CA1-46B5-BB30-FB04846EAB37}"/>
              </a:ext>
            </a:extLst>
          </p:cNvPr>
          <p:cNvPicPr>
            <a:picLocks noChangeAspect="1"/>
          </p:cNvPicPr>
          <p:nvPr/>
        </p:nvPicPr>
        <p:blipFill>
          <a:blip r:embed="rId3"/>
          <a:stretch>
            <a:fillRect/>
          </a:stretch>
        </p:blipFill>
        <p:spPr>
          <a:xfrm>
            <a:off x="4060451" y="547019"/>
            <a:ext cx="4071097" cy="5763961"/>
          </a:xfrm>
          <a:prstGeom prst="rect">
            <a:avLst/>
          </a:prstGeom>
          <a:solidFill>
            <a:schemeClr val="tx1"/>
          </a:solidFill>
        </p:spPr>
      </p:pic>
    </p:spTree>
    <p:extLst>
      <p:ext uri="{BB962C8B-B14F-4D97-AF65-F5344CB8AC3E}">
        <p14:creationId xmlns:p14="http://schemas.microsoft.com/office/powerpoint/2010/main" val="3194190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90E1-A76E-435D-8521-64997262AC6A}"/>
              </a:ext>
            </a:extLst>
          </p:cNvPr>
          <p:cNvSpPr>
            <a:spLocks noGrp="1"/>
          </p:cNvSpPr>
          <p:nvPr>
            <p:ph type="title"/>
          </p:nvPr>
        </p:nvSpPr>
        <p:spPr>
          <a:xfrm>
            <a:off x="939338" y="764373"/>
            <a:ext cx="10566862" cy="1293028"/>
          </a:xfrm>
        </p:spPr>
        <p:txBody>
          <a:bodyPr/>
          <a:lstStyle/>
          <a:p>
            <a:pPr algn="ctr"/>
            <a:r>
              <a:rPr lang="en-US" dirty="0"/>
              <a:t>Compositional methods</a:t>
            </a:r>
          </a:p>
        </p:txBody>
      </p:sp>
      <p:pic>
        <p:nvPicPr>
          <p:cNvPr id="4" name="Picture 3" descr="Wuorinen, Simple Composition&#10;">
            <a:extLst>
              <a:ext uri="{FF2B5EF4-FFF2-40B4-BE49-F238E27FC236}">
                <a16:creationId xmlns:a16="http://schemas.microsoft.com/office/drawing/2014/main" id="{983FAA56-E268-4D51-B447-DB606D430FF0}"/>
              </a:ext>
            </a:extLst>
          </p:cNvPr>
          <p:cNvPicPr>
            <a:picLocks noChangeAspect="1"/>
          </p:cNvPicPr>
          <p:nvPr/>
        </p:nvPicPr>
        <p:blipFill>
          <a:blip r:embed="rId3"/>
          <a:stretch>
            <a:fillRect/>
          </a:stretch>
        </p:blipFill>
        <p:spPr>
          <a:xfrm>
            <a:off x="2953763" y="2194560"/>
            <a:ext cx="2079062" cy="3087656"/>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E9318C6E-4639-4243-8977-BCC098EE5F92}"/>
              </a:ext>
            </a:extLst>
          </p:cNvPr>
          <p:cNvPicPr>
            <a:picLocks noChangeAspect="1"/>
          </p:cNvPicPr>
          <p:nvPr/>
        </p:nvPicPr>
        <p:blipFill>
          <a:blip r:embed="rId4"/>
          <a:stretch>
            <a:fillRect/>
          </a:stretch>
        </p:blipFill>
        <p:spPr>
          <a:xfrm>
            <a:off x="7159177" y="2194560"/>
            <a:ext cx="2029561" cy="3087656"/>
          </a:xfrm>
          <a:prstGeom prst="rect">
            <a:avLst/>
          </a:prstGeom>
        </p:spPr>
      </p:pic>
      <p:pic>
        <p:nvPicPr>
          <p:cNvPr id="10" name="Picture 9">
            <a:extLst>
              <a:ext uri="{FF2B5EF4-FFF2-40B4-BE49-F238E27FC236}">
                <a16:creationId xmlns:a16="http://schemas.microsoft.com/office/drawing/2014/main" id="{785A2A8F-4B26-442A-BF00-A0ED57059108}"/>
              </a:ext>
            </a:extLst>
          </p:cNvPr>
          <p:cNvPicPr>
            <a:picLocks noChangeAspect="1"/>
          </p:cNvPicPr>
          <p:nvPr/>
        </p:nvPicPr>
        <p:blipFill>
          <a:blip r:embed="rId5"/>
          <a:stretch>
            <a:fillRect/>
          </a:stretch>
        </p:blipFill>
        <p:spPr>
          <a:xfrm>
            <a:off x="7152985" y="2194560"/>
            <a:ext cx="2085252" cy="3087657"/>
          </a:xfrm>
          <a:prstGeom prst="rect">
            <a:avLst/>
          </a:prstGeom>
        </p:spPr>
      </p:pic>
    </p:spTree>
    <p:extLst>
      <p:ext uri="{BB962C8B-B14F-4D97-AF65-F5344CB8AC3E}">
        <p14:creationId xmlns:p14="http://schemas.microsoft.com/office/powerpoint/2010/main" val="749320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6"/>
                                        </p:tgtEl>
                                      </p:cBhvr>
                                    </p:animEffect>
                                    <p:anim calcmode="lin" valueType="num">
                                      <p:cBhvr>
                                        <p:cTn id="20" dur="1000"/>
                                        <p:tgtEl>
                                          <p:spTgt spid="6"/>
                                        </p:tgtEl>
                                        <p:attrNameLst>
                                          <p:attrName>ppt_x</p:attrName>
                                        </p:attrNameLst>
                                      </p:cBhvr>
                                      <p:tavLst>
                                        <p:tav tm="0">
                                          <p:val>
                                            <p:strVal val="ppt_x"/>
                                          </p:val>
                                        </p:tav>
                                        <p:tav tm="100000">
                                          <p:val>
                                            <p:strVal val="ppt_x"/>
                                          </p:val>
                                        </p:tav>
                                      </p:tavLst>
                                    </p:anim>
                                    <p:anim calcmode="lin" valueType="num">
                                      <p:cBhvr>
                                        <p:cTn id="21" dur="1000"/>
                                        <p:tgtEl>
                                          <p:spTgt spid="6"/>
                                        </p:tgtEl>
                                        <p:attrNameLst>
                                          <p:attrName>ppt_y</p:attrName>
                                        </p:attrNameLst>
                                      </p:cBhvr>
                                      <p:tavLst>
                                        <p:tav tm="0">
                                          <p:val>
                                            <p:strVal val="ppt_y"/>
                                          </p:val>
                                        </p:tav>
                                        <p:tav tm="100000">
                                          <p:val>
                                            <p:strVal val="ppt_y+.1"/>
                                          </p:val>
                                        </p:tav>
                                      </p:tavLst>
                                    </p:anim>
                                    <p:set>
                                      <p:cBhvr>
                                        <p:cTn id="22" dur="1" fill="hold">
                                          <p:stCondLst>
                                            <p:cond delay="999"/>
                                          </p:stCondLst>
                                        </p:cTn>
                                        <p:tgtEl>
                                          <p:spTgt spid="6"/>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65008-B78B-4088-ABCA-EC0D625C99DC}"/>
              </a:ext>
            </a:extLst>
          </p:cNvPr>
          <p:cNvSpPr>
            <a:spLocks noGrp="1"/>
          </p:cNvSpPr>
          <p:nvPr>
            <p:ph type="title"/>
          </p:nvPr>
        </p:nvSpPr>
        <p:spPr/>
        <p:txBody>
          <a:bodyPr/>
          <a:lstStyle/>
          <a:p>
            <a:r>
              <a:rPr lang="en-US" dirty="0"/>
              <a:t>Rules for Polyphinite</a:t>
            </a:r>
          </a:p>
        </p:txBody>
      </p:sp>
      <p:sp>
        <p:nvSpPr>
          <p:cNvPr id="3" name="Content Placeholder 2">
            <a:extLst>
              <a:ext uri="{FF2B5EF4-FFF2-40B4-BE49-F238E27FC236}">
                <a16:creationId xmlns:a16="http://schemas.microsoft.com/office/drawing/2014/main" id="{032F959F-8C19-4E67-A193-E3C1C571D0B3}"/>
              </a:ext>
            </a:extLst>
          </p:cNvPr>
          <p:cNvSpPr>
            <a:spLocks noGrp="1"/>
          </p:cNvSpPr>
          <p:nvPr>
            <p:ph idx="1"/>
          </p:nvPr>
        </p:nvSpPr>
        <p:spPr>
          <a:xfrm>
            <a:off x="685800" y="1800520"/>
            <a:ext cx="10820400" cy="4418165"/>
          </a:xfrm>
        </p:spPr>
        <p:txBody>
          <a:bodyPr>
            <a:normAutofit lnSpcReduction="10000"/>
          </a:bodyPr>
          <a:lstStyle/>
          <a:p>
            <a:pPr marL="0" indent="0">
              <a:buNone/>
            </a:pPr>
            <a:r>
              <a:rPr lang="en-US" sz="2000" b="1" u="sng" dirty="0"/>
              <a:t>Rule 1:</a:t>
            </a:r>
            <a:r>
              <a:rPr lang="en-US" sz="2000" dirty="0"/>
              <a:t> Polyphinite works should be composed for a minimum of two parts, up to the 	maximum instrumentation of a given traditional instrumental ensemble.</a:t>
            </a:r>
          </a:p>
          <a:p>
            <a:pPr marL="0" indent="0">
              <a:buNone/>
            </a:pPr>
            <a:r>
              <a:rPr lang="en-US" sz="2000" b="1" u="sng" dirty="0"/>
              <a:t>Rule 2:</a:t>
            </a:r>
            <a:r>
              <a:rPr lang="en-US" sz="2000" dirty="0"/>
              <a:t> Each part must have an equal amount of time passage from beginning to 	end.</a:t>
            </a:r>
            <a:br>
              <a:rPr lang="en-US" sz="2000" dirty="0"/>
            </a:br>
            <a:endParaRPr lang="en-US" sz="2000" dirty="0"/>
          </a:p>
          <a:p>
            <a:pPr marL="0" indent="0">
              <a:buNone/>
            </a:pPr>
            <a:r>
              <a:rPr lang="en-US" sz="2000" b="1" u="sng" dirty="0"/>
              <a:t>Rule 3:</a:t>
            </a:r>
            <a:r>
              <a:rPr lang="en-US" sz="2000" dirty="0"/>
              <a:t> All elements of music, such as pitch, rhythm, dynamics, tempos, and 	manifestations of these such as meter do not change for the individual parts. </a:t>
            </a:r>
          </a:p>
          <a:p>
            <a:pPr marL="0" indent="0">
              <a:buNone/>
            </a:pPr>
            <a:r>
              <a:rPr lang="en-US" sz="2000" b="1" u="sng" dirty="0"/>
              <a:t>Rule 4:</a:t>
            </a:r>
            <a:r>
              <a:rPr lang="en-US" sz="2000" dirty="0"/>
              <a:t> Composers should seek balance between contrapuntal gestures and 	timbral/textural interactions found in the ensemble iterations, and the 	individuality of solo gestures.</a:t>
            </a:r>
          </a:p>
          <a:p>
            <a:pPr marL="0" indent="0">
              <a:buNone/>
            </a:pPr>
            <a:r>
              <a:rPr lang="en-US" sz="2000" b="1" u="sng" dirty="0"/>
              <a:t>Rule 5:</a:t>
            </a:r>
            <a:r>
              <a:rPr lang="en-US" sz="2000" dirty="0"/>
              <a:t> Electronic elements (such as a fixed media track) may be included, but must 	follow the same rules as instrumental solo works given above. </a:t>
            </a:r>
            <a:br>
              <a:rPr lang="en-US" sz="2000" dirty="0"/>
            </a:br>
            <a:endParaRPr lang="en-US" sz="2000" dirty="0"/>
          </a:p>
          <a:p>
            <a:pPr marL="0" indent="0">
              <a:buNone/>
            </a:pPr>
            <a:r>
              <a:rPr lang="en-US" sz="2000" b="1" u="sng" dirty="0"/>
              <a:t>Rule 6:</a:t>
            </a:r>
            <a:r>
              <a:rPr lang="en-US" sz="2000" dirty="0"/>
              <a:t> The focus should be on creating a strong set of solos, and focusing on the 	largest ensemble. </a:t>
            </a:r>
          </a:p>
          <a:p>
            <a:endParaRPr lang="en-US" sz="2000" dirty="0"/>
          </a:p>
        </p:txBody>
      </p:sp>
    </p:spTree>
    <p:extLst>
      <p:ext uri="{BB962C8B-B14F-4D97-AF65-F5344CB8AC3E}">
        <p14:creationId xmlns:p14="http://schemas.microsoft.com/office/powerpoint/2010/main" val="31219797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135E-B3F7-4A74-BA52-8936A7F9EE93}"/>
              </a:ext>
            </a:extLst>
          </p:cNvPr>
          <p:cNvSpPr>
            <a:spLocks noGrp="1"/>
          </p:cNvSpPr>
          <p:nvPr>
            <p:ph type="title"/>
          </p:nvPr>
        </p:nvSpPr>
        <p:spPr>
          <a:xfrm>
            <a:off x="903514" y="764372"/>
            <a:ext cx="10602686" cy="5168341"/>
          </a:xfrm>
        </p:spPr>
        <p:txBody>
          <a:bodyPr/>
          <a:lstStyle/>
          <a:p>
            <a:pPr algn="ctr"/>
            <a:r>
              <a:rPr lang="en-US" dirty="0"/>
              <a:t>Polyphinite 1, No. 5</a:t>
            </a:r>
            <a:br>
              <a:rPr lang="en-US" dirty="0"/>
            </a:br>
            <a:r>
              <a:rPr lang="en-US" dirty="0"/>
              <a:t>for Flute and cello</a:t>
            </a:r>
          </a:p>
        </p:txBody>
      </p:sp>
    </p:spTree>
    <p:extLst>
      <p:ext uri="{BB962C8B-B14F-4D97-AF65-F5344CB8AC3E}">
        <p14:creationId xmlns:p14="http://schemas.microsoft.com/office/powerpoint/2010/main" val="3013613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0340-914E-4694-9E04-AAE057B4BE2D}"/>
              </a:ext>
            </a:extLst>
          </p:cNvPr>
          <p:cNvSpPr>
            <a:spLocks noGrp="1"/>
          </p:cNvSpPr>
          <p:nvPr>
            <p:ph type="title"/>
          </p:nvPr>
        </p:nvSpPr>
        <p:spPr>
          <a:xfrm>
            <a:off x="1790700" y="2782486"/>
            <a:ext cx="8610600" cy="1293028"/>
          </a:xfrm>
        </p:spPr>
        <p:txBody>
          <a:bodyPr/>
          <a:lstStyle/>
          <a:p>
            <a:r>
              <a:rPr lang="en-US" dirty="0"/>
              <a:t>Where is Improvement Needed?</a:t>
            </a:r>
          </a:p>
        </p:txBody>
      </p:sp>
    </p:spTree>
    <p:extLst>
      <p:ext uri="{BB962C8B-B14F-4D97-AF65-F5344CB8AC3E}">
        <p14:creationId xmlns:p14="http://schemas.microsoft.com/office/powerpoint/2010/main" val="15493385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80184-4BBA-4534-BC1A-C03100965760}"/>
              </a:ext>
            </a:extLst>
          </p:cNvPr>
          <p:cNvSpPr>
            <a:spLocks noGrp="1"/>
          </p:cNvSpPr>
          <p:nvPr>
            <p:ph idx="1"/>
          </p:nvPr>
        </p:nvSpPr>
        <p:spPr>
          <a:xfrm>
            <a:off x="685800" y="2820161"/>
            <a:ext cx="10820400" cy="2922592"/>
          </a:xfrm>
        </p:spPr>
        <p:txBody>
          <a:bodyPr>
            <a:normAutofit/>
          </a:bodyPr>
          <a:lstStyle/>
          <a:p>
            <a:pPr marL="0" indent="0" algn="ctr">
              <a:buNone/>
            </a:pPr>
            <a:r>
              <a:rPr lang="en-US" sz="3200" dirty="0"/>
              <a:t>It would be beneficial to compose all solo/ensemble variations alongside each other to remove the need for complete overhauls.</a:t>
            </a:r>
          </a:p>
          <a:p>
            <a:pPr marL="0" indent="0" algn="ctr">
              <a:buNone/>
            </a:pPr>
            <a:endParaRPr lang="en-US" sz="3200" dirty="0"/>
          </a:p>
        </p:txBody>
      </p:sp>
    </p:spTree>
    <p:extLst>
      <p:ext uri="{BB962C8B-B14F-4D97-AF65-F5344CB8AC3E}">
        <p14:creationId xmlns:p14="http://schemas.microsoft.com/office/powerpoint/2010/main" val="42443519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80184-4BBA-4534-BC1A-C03100965760}"/>
              </a:ext>
            </a:extLst>
          </p:cNvPr>
          <p:cNvSpPr>
            <a:spLocks noGrp="1"/>
          </p:cNvSpPr>
          <p:nvPr>
            <p:ph idx="1"/>
          </p:nvPr>
        </p:nvSpPr>
        <p:spPr>
          <a:xfrm>
            <a:off x="685800" y="3429000"/>
            <a:ext cx="10820400" cy="648586"/>
          </a:xfrm>
        </p:spPr>
        <p:txBody>
          <a:bodyPr>
            <a:normAutofit/>
          </a:bodyPr>
          <a:lstStyle/>
          <a:p>
            <a:pPr marL="0" indent="0" algn="ctr">
              <a:buNone/>
            </a:pPr>
            <a:r>
              <a:rPr lang="en-US" sz="3600" dirty="0"/>
              <a:t>extended technique</a:t>
            </a:r>
            <a:endParaRPr lang="en-US" dirty="0"/>
          </a:p>
        </p:txBody>
      </p:sp>
    </p:spTree>
    <p:extLst>
      <p:ext uri="{BB962C8B-B14F-4D97-AF65-F5344CB8AC3E}">
        <p14:creationId xmlns:p14="http://schemas.microsoft.com/office/powerpoint/2010/main" val="12793041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80184-4BBA-4534-BC1A-C03100965760}"/>
              </a:ext>
            </a:extLst>
          </p:cNvPr>
          <p:cNvSpPr>
            <a:spLocks noGrp="1"/>
          </p:cNvSpPr>
          <p:nvPr>
            <p:ph idx="1"/>
          </p:nvPr>
        </p:nvSpPr>
        <p:spPr>
          <a:xfrm>
            <a:off x="685800" y="3305554"/>
            <a:ext cx="10820400" cy="1293028"/>
          </a:xfrm>
        </p:spPr>
        <p:txBody>
          <a:bodyPr>
            <a:normAutofit/>
          </a:bodyPr>
          <a:lstStyle/>
          <a:p>
            <a:pPr marL="0" indent="0" algn="ctr">
              <a:buNone/>
            </a:pPr>
            <a:r>
              <a:rPr lang="en-US" sz="3600" dirty="0"/>
              <a:t>Expressive text and tempo variance</a:t>
            </a:r>
          </a:p>
        </p:txBody>
      </p:sp>
    </p:spTree>
    <p:extLst>
      <p:ext uri="{BB962C8B-B14F-4D97-AF65-F5344CB8AC3E}">
        <p14:creationId xmlns:p14="http://schemas.microsoft.com/office/powerpoint/2010/main" val="23433727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80184-4BBA-4534-BC1A-C03100965760}"/>
              </a:ext>
            </a:extLst>
          </p:cNvPr>
          <p:cNvSpPr>
            <a:spLocks noGrp="1"/>
          </p:cNvSpPr>
          <p:nvPr>
            <p:ph idx="1"/>
          </p:nvPr>
        </p:nvSpPr>
        <p:spPr>
          <a:xfrm>
            <a:off x="685800" y="3179135"/>
            <a:ext cx="10820400" cy="3039550"/>
          </a:xfrm>
        </p:spPr>
        <p:txBody>
          <a:bodyPr>
            <a:normAutofit/>
          </a:bodyPr>
          <a:lstStyle/>
          <a:p>
            <a:pPr marL="0" indent="0" algn="ctr">
              <a:buNone/>
            </a:pPr>
            <a:r>
              <a:rPr lang="en-US" sz="3600" dirty="0"/>
              <a:t>It sounds mechanical at times.</a:t>
            </a:r>
          </a:p>
        </p:txBody>
      </p:sp>
    </p:spTree>
    <p:extLst>
      <p:ext uri="{BB962C8B-B14F-4D97-AF65-F5344CB8AC3E}">
        <p14:creationId xmlns:p14="http://schemas.microsoft.com/office/powerpoint/2010/main" val="34354503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80184-4BBA-4534-BC1A-C03100965760}"/>
              </a:ext>
            </a:extLst>
          </p:cNvPr>
          <p:cNvSpPr>
            <a:spLocks noGrp="1"/>
          </p:cNvSpPr>
          <p:nvPr>
            <p:ph idx="1"/>
          </p:nvPr>
        </p:nvSpPr>
        <p:spPr>
          <a:xfrm>
            <a:off x="685800" y="2870791"/>
            <a:ext cx="10820400" cy="1293028"/>
          </a:xfrm>
        </p:spPr>
        <p:txBody>
          <a:bodyPr/>
          <a:lstStyle/>
          <a:p>
            <a:pPr marL="0" indent="0" algn="ctr">
              <a:buNone/>
            </a:pPr>
            <a:r>
              <a:rPr lang="en-US" sz="3600" dirty="0"/>
              <a:t>Meter?</a:t>
            </a:r>
          </a:p>
          <a:p>
            <a:pPr marL="0" indent="0" algn="ctr">
              <a:buNone/>
            </a:pPr>
            <a:r>
              <a:rPr lang="en-US" sz="3600" dirty="0"/>
              <a:t>Or Lack of Meter</a:t>
            </a:r>
          </a:p>
          <a:p>
            <a:endParaRPr lang="en-US" dirty="0"/>
          </a:p>
        </p:txBody>
      </p:sp>
    </p:spTree>
    <p:extLst>
      <p:ext uri="{BB962C8B-B14F-4D97-AF65-F5344CB8AC3E}">
        <p14:creationId xmlns:p14="http://schemas.microsoft.com/office/powerpoint/2010/main" val="39876116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954E6A-336D-47DE-B3A1-7B1BAA1BCAAE}"/>
              </a:ext>
            </a:extLst>
          </p:cNvPr>
          <p:cNvSpPr txBox="1">
            <a:spLocks/>
          </p:cNvSpPr>
          <p:nvPr/>
        </p:nvSpPr>
        <p:spPr>
          <a:xfrm>
            <a:off x="950929" y="2782486"/>
            <a:ext cx="10290142"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3600" dirty="0"/>
              <a:t>Conclusions</a:t>
            </a:r>
          </a:p>
        </p:txBody>
      </p:sp>
    </p:spTree>
    <p:extLst>
      <p:ext uri="{BB962C8B-B14F-4D97-AF65-F5344CB8AC3E}">
        <p14:creationId xmlns:p14="http://schemas.microsoft.com/office/powerpoint/2010/main" val="2953661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AFBE6D-6CF7-45A9-9FCF-FAF0FA51B137}"/>
              </a:ext>
            </a:extLst>
          </p:cNvPr>
          <p:cNvSpPr txBox="1"/>
          <p:nvPr/>
        </p:nvSpPr>
        <p:spPr>
          <a:xfrm>
            <a:off x="5255362" y="3001451"/>
            <a:ext cx="2919389" cy="584775"/>
          </a:xfrm>
          <a:prstGeom prst="rect">
            <a:avLst/>
          </a:prstGeom>
          <a:noFill/>
        </p:spPr>
        <p:txBody>
          <a:bodyPr wrap="none" rtlCol="0">
            <a:spAutoFit/>
          </a:bodyPr>
          <a:lstStyle/>
          <a:p>
            <a:r>
              <a:rPr lang="en-US" sz="3200" dirty="0"/>
              <a:t>Needs Testing</a:t>
            </a:r>
          </a:p>
        </p:txBody>
      </p:sp>
      <p:sp>
        <p:nvSpPr>
          <p:cNvPr id="8" name="TextBox 7">
            <a:extLst>
              <a:ext uri="{FF2B5EF4-FFF2-40B4-BE49-F238E27FC236}">
                <a16:creationId xmlns:a16="http://schemas.microsoft.com/office/drawing/2014/main" id="{8F75C994-5F6B-4E8A-8C88-4BAE2C014825}"/>
              </a:ext>
            </a:extLst>
          </p:cNvPr>
          <p:cNvSpPr txBox="1"/>
          <p:nvPr/>
        </p:nvSpPr>
        <p:spPr>
          <a:xfrm>
            <a:off x="4475774" y="2260101"/>
            <a:ext cx="4432624" cy="584775"/>
          </a:xfrm>
          <a:prstGeom prst="rect">
            <a:avLst/>
          </a:prstGeom>
          <a:noFill/>
        </p:spPr>
        <p:txBody>
          <a:bodyPr wrap="none" rtlCol="0">
            <a:spAutoFit/>
          </a:bodyPr>
          <a:lstStyle/>
          <a:p>
            <a:r>
              <a:rPr lang="en-US" sz="3200" dirty="0"/>
              <a:t>In the Refining Stages</a:t>
            </a:r>
          </a:p>
        </p:txBody>
      </p:sp>
      <p:sp>
        <p:nvSpPr>
          <p:cNvPr id="9" name="TextBox 8">
            <a:extLst>
              <a:ext uri="{FF2B5EF4-FFF2-40B4-BE49-F238E27FC236}">
                <a16:creationId xmlns:a16="http://schemas.microsoft.com/office/drawing/2014/main" id="{DBB887CD-727C-48F7-8392-F3B62516101D}"/>
              </a:ext>
            </a:extLst>
          </p:cNvPr>
          <p:cNvSpPr txBox="1"/>
          <p:nvPr/>
        </p:nvSpPr>
        <p:spPr>
          <a:xfrm>
            <a:off x="2509418" y="3690610"/>
            <a:ext cx="5665333" cy="584775"/>
          </a:xfrm>
          <a:prstGeom prst="rect">
            <a:avLst/>
          </a:prstGeom>
          <a:noFill/>
        </p:spPr>
        <p:txBody>
          <a:bodyPr wrap="none" rtlCol="0">
            <a:spAutoFit/>
          </a:bodyPr>
          <a:lstStyle/>
          <a:p>
            <a:r>
              <a:rPr lang="en-US" sz="3200" dirty="0"/>
              <a:t>Composing without </a:t>
            </a:r>
            <a:r>
              <a:rPr lang="en-US" sz="3200" dirty="0" err="1"/>
              <a:t>Barlines</a:t>
            </a:r>
            <a:endParaRPr lang="en-US" sz="3200" dirty="0"/>
          </a:p>
        </p:txBody>
      </p:sp>
      <p:sp>
        <p:nvSpPr>
          <p:cNvPr id="10" name="TextBox 9">
            <a:extLst>
              <a:ext uri="{FF2B5EF4-FFF2-40B4-BE49-F238E27FC236}">
                <a16:creationId xmlns:a16="http://schemas.microsoft.com/office/drawing/2014/main" id="{4AB811DC-A118-4B14-8D01-7A8190A8CC6B}"/>
              </a:ext>
            </a:extLst>
          </p:cNvPr>
          <p:cNvSpPr txBox="1"/>
          <p:nvPr/>
        </p:nvSpPr>
        <p:spPr>
          <a:xfrm>
            <a:off x="3788887" y="4484152"/>
            <a:ext cx="5806398" cy="584775"/>
          </a:xfrm>
          <a:prstGeom prst="rect">
            <a:avLst/>
          </a:prstGeom>
          <a:noFill/>
        </p:spPr>
        <p:txBody>
          <a:bodyPr wrap="none" rtlCol="0">
            <a:spAutoFit/>
          </a:bodyPr>
          <a:lstStyle/>
          <a:p>
            <a:r>
              <a:rPr lang="en-US" sz="3200" dirty="0"/>
              <a:t>Improved Counterpoint Skills</a:t>
            </a:r>
          </a:p>
        </p:txBody>
      </p:sp>
    </p:spTree>
    <p:extLst>
      <p:ext uri="{BB962C8B-B14F-4D97-AF65-F5344CB8AC3E}">
        <p14:creationId xmlns:p14="http://schemas.microsoft.com/office/powerpoint/2010/main" val="2234060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90E1-A76E-435D-8521-64997262AC6A}"/>
              </a:ext>
            </a:extLst>
          </p:cNvPr>
          <p:cNvSpPr>
            <a:spLocks noGrp="1"/>
          </p:cNvSpPr>
          <p:nvPr>
            <p:ph type="title"/>
          </p:nvPr>
        </p:nvSpPr>
        <p:spPr/>
        <p:txBody>
          <a:bodyPr/>
          <a:lstStyle/>
          <a:p>
            <a:r>
              <a:rPr lang="en-US" dirty="0"/>
              <a:t>What is Polyphinite?</a:t>
            </a:r>
          </a:p>
        </p:txBody>
      </p:sp>
      <p:sp>
        <p:nvSpPr>
          <p:cNvPr id="8" name="Rectangle 7">
            <a:extLst>
              <a:ext uri="{FF2B5EF4-FFF2-40B4-BE49-F238E27FC236}">
                <a16:creationId xmlns:a16="http://schemas.microsoft.com/office/drawing/2014/main" id="{AC393B3F-3972-4CFC-8AE8-0C2662B6A214}"/>
              </a:ext>
            </a:extLst>
          </p:cNvPr>
          <p:cNvSpPr/>
          <p:nvPr/>
        </p:nvSpPr>
        <p:spPr>
          <a:xfrm>
            <a:off x="3280981" y="3188052"/>
            <a:ext cx="981359"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Inf</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0BECCB45-BFC7-4B57-9FD9-A348E69F71B9}"/>
              </a:ext>
            </a:extLst>
          </p:cNvPr>
          <p:cNvSpPr/>
          <p:nvPr/>
        </p:nvSpPr>
        <p:spPr>
          <a:xfrm>
            <a:off x="5810703" y="3188052"/>
            <a:ext cx="2452916"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Polyph</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42DBA790-F282-4673-9874-DA4C90675D42}"/>
              </a:ext>
            </a:extLst>
          </p:cNvPr>
          <p:cNvSpPr/>
          <p:nvPr/>
        </p:nvSpPr>
        <p:spPr>
          <a:xfrm>
            <a:off x="8041039" y="3188052"/>
            <a:ext cx="1431802"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ony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1" name="Rectangle 10">
            <a:extLst>
              <a:ext uri="{FF2B5EF4-FFF2-40B4-BE49-F238E27FC236}">
                <a16:creationId xmlns:a16="http://schemas.microsoft.com/office/drawing/2014/main" id="{D1940A38-0476-4547-AE59-726B7D8F5521}"/>
              </a:ext>
            </a:extLst>
          </p:cNvPr>
          <p:cNvSpPr/>
          <p:nvPr/>
        </p:nvSpPr>
        <p:spPr>
          <a:xfrm>
            <a:off x="4076135" y="3188052"/>
            <a:ext cx="1566454"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inite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2" name="Content Placeholder 2">
            <a:extLst>
              <a:ext uri="{FF2B5EF4-FFF2-40B4-BE49-F238E27FC236}">
                <a16:creationId xmlns:a16="http://schemas.microsoft.com/office/drawing/2014/main" id="{5CED01A2-3EFF-4C18-B581-550BBA6E3232}"/>
              </a:ext>
            </a:extLst>
          </p:cNvPr>
          <p:cNvSpPr>
            <a:spLocks noGrp="1"/>
          </p:cNvSpPr>
          <p:nvPr>
            <p:ph idx="1"/>
          </p:nvPr>
        </p:nvSpPr>
        <p:spPr>
          <a:xfrm>
            <a:off x="685800" y="2194560"/>
            <a:ext cx="10820400" cy="4024125"/>
          </a:xfrm>
        </p:spPr>
        <p:txBody>
          <a:bodyPr>
            <a:normAutofit/>
          </a:bodyPr>
          <a:lstStyle/>
          <a:p>
            <a:pPr marL="0" indent="0">
              <a:buNone/>
            </a:pPr>
            <a:r>
              <a:rPr lang="en-US" dirty="0"/>
              <a:t>Acts as an Extension to Counterpoint</a:t>
            </a:r>
          </a:p>
          <a:p>
            <a:pPr marL="0" indent="0">
              <a:buNone/>
            </a:pPr>
            <a:r>
              <a:rPr lang="en-US" dirty="0"/>
              <a:t>Encourages the use of serial technique as a means of creating music</a:t>
            </a:r>
          </a:p>
          <a:p>
            <a:pPr marL="0" indent="0">
              <a:buNone/>
            </a:pPr>
            <a:r>
              <a:rPr lang="en-US" dirty="0"/>
              <a:t>Creates a set of works that are easily interchangeable within an ensemble type</a:t>
            </a:r>
          </a:p>
          <a:p>
            <a:pPr marL="0" indent="0">
              <a:buNone/>
            </a:pPr>
            <a:r>
              <a:rPr lang="en-US" dirty="0"/>
              <a:t>Keeps performers engaged</a:t>
            </a:r>
          </a:p>
          <a:p>
            <a:pPr marL="0" indent="0">
              <a:buNone/>
            </a:pPr>
            <a:r>
              <a:rPr lang="en-US" dirty="0"/>
              <a:t>Unifies a set of works that would otherwise come off disjointed and unrelated</a:t>
            </a:r>
          </a:p>
        </p:txBody>
      </p:sp>
    </p:spTree>
    <p:extLst>
      <p:ext uri="{BB962C8B-B14F-4D97-AF65-F5344CB8AC3E}">
        <p14:creationId xmlns:p14="http://schemas.microsoft.com/office/powerpoint/2010/main" val="35133524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grpId="1" nodeType="clickEffect">
                                  <p:stCondLst>
                                    <p:cond delay="0"/>
                                  </p:stCondLst>
                                  <p:childTnLst>
                                    <p:animMotion origin="layout" path="M 3.75E-6 -1.48148E-6 L -0.03568 0.04005 C -0.04297 0.04908 -0.05417 0.05394 -0.06589 0.05394 C -0.07917 0.05394 -0.08985 0.04908 -0.09727 0.04005 L -0.13308 -1.48148E-6 " pathEditMode="relative" rAng="10800000" ptsTypes="AAAAA">
                                      <p:cBhvr>
                                        <p:cTn id="18" dur="2000" fill="hold"/>
                                        <p:tgtEl>
                                          <p:spTgt spid="9"/>
                                        </p:tgtEl>
                                        <p:attrNameLst>
                                          <p:attrName>ppt_x</p:attrName>
                                          <p:attrName>ppt_y</p:attrName>
                                        </p:attrNameLst>
                                      </p:cBhvr>
                                      <p:rCtr x="-6654" y="2708"/>
                                    </p:animMotion>
                                  </p:childTnLst>
                                </p:cTn>
                              </p:par>
                              <p:par>
                                <p:cTn id="19" presetID="44" presetClass="path" presetSubtype="0" accel="50000" decel="50000" fill="hold" grpId="1" nodeType="withEffect">
                                  <p:stCondLst>
                                    <p:cond delay="0"/>
                                  </p:stCondLst>
                                  <p:childTnLst>
                                    <p:animMotion origin="layout" path="M -0.00313 4.07407E-6 L 0.04961 -0.04028 C 0.06054 -0.04931 0.07708 -0.05417 0.09453 -0.05417 C 0.11432 -0.05417 0.13021 -0.04931 0.14101 -0.04028 L 0.19427 4.07407E-6 " pathEditMode="relative" rAng="0" ptsTypes="AAAAA">
                                      <p:cBhvr>
                                        <p:cTn id="20" dur="2000" fill="hold"/>
                                        <p:tgtEl>
                                          <p:spTgt spid="11"/>
                                        </p:tgtEl>
                                        <p:attrNameLst>
                                          <p:attrName>ppt_x</p:attrName>
                                          <p:attrName>ppt_y</p:attrName>
                                        </p:attrNameLst>
                                      </p:cBhvr>
                                      <p:rCtr x="9870" y="-2708"/>
                                    </p:animMotion>
                                  </p:childTnLst>
                                </p:cTn>
                              </p:par>
                              <p:par>
                                <p:cTn id="21" presetID="10" presetClass="exit" presetSubtype="0" fill="hold" grpId="1"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2" nodeType="clickEffect">
                                  <p:stCondLst>
                                    <p:cond delay="0"/>
                                  </p:stCondLst>
                                  <p:childTnLst>
                                    <p:animEffect transition="out" filter="randombar(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4" presetClass="exit" presetSubtype="10" fill="hold" grpId="2" nodeType="withEffect">
                                  <p:stCondLst>
                                    <p:cond delay="0"/>
                                  </p:stCondLst>
                                  <p:childTnLst>
                                    <p:animEffect transition="out" filter="randombar(horizontal)">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4" presetClass="exit" presetSubtype="10" fill="hold" grpId="2" nodeType="withEffect">
                                  <p:stCondLst>
                                    <p:cond delay="0"/>
                                  </p:stCondLst>
                                  <p:childTnLst>
                                    <p:animEffect transition="out" filter="randombar(horizont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4" presetClass="exit" presetSubtype="10" fill="hold" grpId="2" nodeType="withEffect">
                                  <p:stCondLst>
                                    <p:cond delay="0"/>
                                  </p:stCondLst>
                                  <p:childTnLst>
                                    <p:animEffect transition="out" filter="randombar(horizontal)">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7" presetClass="exit" presetSubtype="0" fill="hold" nodeType="clickEffect">
                                  <p:stCondLst>
                                    <p:cond delay="0"/>
                                  </p:stCondLst>
                                  <p:childTnLst>
                                    <p:animEffect transition="out" filter="fade">
                                      <p:cBhvr>
                                        <p:cTn id="48" dur="1000"/>
                                        <p:tgtEl>
                                          <p:spTgt spid="12">
                                            <p:txEl>
                                              <p:pRg st="0" end="0"/>
                                            </p:txEl>
                                          </p:spTgt>
                                        </p:tgtEl>
                                      </p:cBhvr>
                                    </p:animEffect>
                                    <p:anim calcmode="lin" valueType="num">
                                      <p:cBhvr>
                                        <p:cTn id="49" dur="1000"/>
                                        <p:tgtEl>
                                          <p:spTgt spid="12">
                                            <p:txEl>
                                              <p:pRg st="0" end="0"/>
                                            </p:txEl>
                                          </p:spTgt>
                                        </p:tgtEl>
                                        <p:attrNameLst>
                                          <p:attrName>ppt_x</p:attrName>
                                        </p:attrNameLst>
                                      </p:cBhvr>
                                      <p:tavLst>
                                        <p:tav tm="0">
                                          <p:val>
                                            <p:strVal val="ppt_x"/>
                                          </p:val>
                                        </p:tav>
                                        <p:tav tm="100000">
                                          <p:val>
                                            <p:strVal val="ppt_x"/>
                                          </p:val>
                                        </p:tav>
                                      </p:tavLst>
                                    </p:anim>
                                    <p:anim calcmode="lin" valueType="num">
                                      <p:cBhvr>
                                        <p:cTn id="50" dur="1000"/>
                                        <p:tgtEl>
                                          <p:spTgt spid="12">
                                            <p:txEl>
                                              <p:pRg st="0" end="0"/>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12">
                                            <p:txEl>
                                              <p:pRg st="0" end="0"/>
                                            </p:txEl>
                                          </p:spTgt>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12">
                                            <p:txEl>
                                              <p:pRg st="1" end="1"/>
                                            </p:txEl>
                                          </p:spTgt>
                                        </p:tgtEl>
                                      </p:cBhvr>
                                    </p:animEffect>
                                    <p:anim calcmode="lin" valueType="num">
                                      <p:cBhvr>
                                        <p:cTn id="58" dur="1000"/>
                                        <p:tgtEl>
                                          <p:spTgt spid="12">
                                            <p:txEl>
                                              <p:pRg st="1" end="1"/>
                                            </p:txEl>
                                          </p:spTgt>
                                        </p:tgtEl>
                                        <p:attrNameLst>
                                          <p:attrName>ppt_x</p:attrName>
                                        </p:attrNameLst>
                                      </p:cBhvr>
                                      <p:tavLst>
                                        <p:tav tm="0">
                                          <p:val>
                                            <p:strVal val="ppt_x"/>
                                          </p:val>
                                        </p:tav>
                                        <p:tav tm="100000">
                                          <p:val>
                                            <p:strVal val="ppt_x"/>
                                          </p:val>
                                        </p:tav>
                                      </p:tavLst>
                                    </p:anim>
                                    <p:anim calcmode="lin" valueType="num">
                                      <p:cBhvr>
                                        <p:cTn id="59" dur="1000"/>
                                        <p:tgtEl>
                                          <p:spTgt spid="12">
                                            <p:txEl>
                                              <p:pRg st="1" end="1"/>
                                            </p:txEl>
                                          </p:spTgt>
                                        </p:tgtEl>
                                        <p:attrNameLst>
                                          <p:attrName>ppt_y</p:attrName>
                                        </p:attrNameLst>
                                      </p:cBhvr>
                                      <p:tavLst>
                                        <p:tav tm="0">
                                          <p:val>
                                            <p:strVal val="ppt_y"/>
                                          </p:val>
                                        </p:tav>
                                        <p:tav tm="100000">
                                          <p:val>
                                            <p:strVal val="ppt_y-.1"/>
                                          </p:val>
                                        </p:tav>
                                      </p:tavLst>
                                    </p:anim>
                                    <p:set>
                                      <p:cBhvr>
                                        <p:cTn id="60" dur="1" fill="hold">
                                          <p:stCondLst>
                                            <p:cond delay="999"/>
                                          </p:stCondLst>
                                        </p:cTn>
                                        <p:tgtEl>
                                          <p:spTgt spid="12">
                                            <p:txEl>
                                              <p:pRg st="1" end="1"/>
                                            </p:txEl>
                                          </p:spTgt>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7" presetClass="exit" presetSubtype="0" fill="hold" nodeType="clickEffect">
                                  <p:stCondLst>
                                    <p:cond delay="0"/>
                                  </p:stCondLst>
                                  <p:childTnLst>
                                    <p:animEffect transition="out" filter="fade">
                                      <p:cBhvr>
                                        <p:cTn id="66" dur="1000"/>
                                        <p:tgtEl>
                                          <p:spTgt spid="12">
                                            <p:txEl>
                                              <p:pRg st="2" end="2"/>
                                            </p:txEl>
                                          </p:spTgt>
                                        </p:tgtEl>
                                      </p:cBhvr>
                                    </p:animEffect>
                                    <p:anim calcmode="lin" valueType="num">
                                      <p:cBhvr>
                                        <p:cTn id="67" dur="1000"/>
                                        <p:tgtEl>
                                          <p:spTgt spid="12">
                                            <p:txEl>
                                              <p:pRg st="2" end="2"/>
                                            </p:txEl>
                                          </p:spTgt>
                                        </p:tgtEl>
                                        <p:attrNameLst>
                                          <p:attrName>ppt_x</p:attrName>
                                        </p:attrNameLst>
                                      </p:cBhvr>
                                      <p:tavLst>
                                        <p:tav tm="0">
                                          <p:val>
                                            <p:strVal val="ppt_x"/>
                                          </p:val>
                                        </p:tav>
                                        <p:tav tm="100000">
                                          <p:val>
                                            <p:strVal val="ppt_x"/>
                                          </p:val>
                                        </p:tav>
                                      </p:tavLst>
                                    </p:anim>
                                    <p:anim calcmode="lin" valueType="num">
                                      <p:cBhvr>
                                        <p:cTn id="68" dur="1000"/>
                                        <p:tgtEl>
                                          <p:spTgt spid="12">
                                            <p:txEl>
                                              <p:pRg st="2" end="2"/>
                                            </p:txEl>
                                          </p:spTgt>
                                        </p:tgtEl>
                                        <p:attrNameLst>
                                          <p:attrName>ppt_y</p:attrName>
                                        </p:attrNameLst>
                                      </p:cBhvr>
                                      <p:tavLst>
                                        <p:tav tm="0">
                                          <p:val>
                                            <p:strVal val="ppt_y"/>
                                          </p:val>
                                        </p:tav>
                                        <p:tav tm="100000">
                                          <p:val>
                                            <p:strVal val="ppt_y-.1"/>
                                          </p:val>
                                        </p:tav>
                                      </p:tavLst>
                                    </p:anim>
                                    <p:set>
                                      <p:cBhvr>
                                        <p:cTn id="69" dur="1" fill="hold">
                                          <p:stCondLst>
                                            <p:cond delay="999"/>
                                          </p:stCondLst>
                                        </p:cTn>
                                        <p:tgtEl>
                                          <p:spTgt spid="12">
                                            <p:txEl>
                                              <p:pRg st="2" end="2"/>
                                            </p:txEl>
                                          </p:spTgt>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7" presetClass="exit" presetSubtype="0" fill="hold" nodeType="clickEffect">
                                  <p:stCondLst>
                                    <p:cond delay="0"/>
                                  </p:stCondLst>
                                  <p:childTnLst>
                                    <p:animEffect transition="out" filter="fade">
                                      <p:cBhvr>
                                        <p:cTn id="75" dur="1000"/>
                                        <p:tgtEl>
                                          <p:spTgt spid="12">
                                            <p:txEl>
                                              <p:pRg st="3" end="3"/>
                                            </p:txEl>
                                          </p:spTgt>
                                        </p:tgtEl>
                                      </p:cBhvr>
                                    </p:animEffect>
                                    <p:anim calcmode="lin" valueType="num">
                                      <p:cBhvr>
                                        <p:cTn id="76" dur="1000"/>
                                        <p:tgtEl>
                                          <p:spTgt spid="12">
                                            <p:txEl>
                                              <p:pRg st="3" end="3"/>
                                            </p:txEl>
                                          </p:spTgt>
                                        </p:tgtEl>
                                        <p:attrNameLst>
                                          <p:attrName>ppt_x</p:attrName>
                                        </p:attrNameLst>
                                      </p:cBhvr>
                                      <p:tavLst>
                                        <p:tav tm="0">
                                          <p:val>
                                            <p:strVal val="ppt_x"/>
                                          </p:val>
                                        </p:tav>
                                        <p:tav tm="100000">
                                          <p:val>
                                            <p:strVal val="ppt_x"/>
                                          </p:val>
                                        </p:tav>
                                      </p:tavLst>
                                    </p:anim>
                                    <p:anim calcmode="lin" valueType="num">
                                      <p:cBhvr>
                                        <p:cTn id="77" dur="1000"/>
                                        <p:tgtEl>
                                          <p:spTgt spid="12">
                                            <p:txEl>
                                              <p:pRg st="3" end="3"/>
                                            </p:txEl>
                                          </p:spTgt>
                                        </p:tgtEl>
                                        <p:attrNameLst>
                                          <p:attrName>ppt_y</p:attrName>
                                        </p:attrNameLst>
                                      </p:cBhvr>
                                      <p:tavLst>
                                        <p:tav tm="0">
                                          <p:val>
                                            <p:strVal val="ppt_y"/>
                                          </p:val>
                                        </p:tav>
                                        <p:tav tm="100000">
                                          <p:val>
                                            <p:strVal val="ppt_y-.1"/>
                                          </p:val>
                                        </p:tav>
                                      </p:tavLst>
                                    </p:anim>
                                    <p:set>
                                      <p:cBhvr>
                                        <p:cTn id="78" dur="1" fill="hold">
                                          <p:stCondLst>
                                            <p:cond delay="999"/>
                                          </p:stCondLst>
                                        </p:cTn>
                                        <p:tgtEl>
                                          <p:spTgt spid="12">
                                            <p:txEl>
                                              <p:pRg st="3" end="3"/>
                                            </p:txEl>
                                          </p:spTgt>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7" presetClass="exit" presetSubtype="0" fill="hold" nodeType="clickEffect">
                                  <p:stCondLst>
                                    <p:cond delay="0"/>
                                  </p:stCondLst>
                                  <p:childTnLst>
                                    <p:animEffect transition="out" filter="fade">
                                      <p:cBhvr>
                                        <p:cTn id="84" dur="1000"/>
                                        <p:tgtEl>
                                          <p:spTgt spid="12">
                                            <p:txEl>
                                              <p:pRg st="4" end="4"/>
                                            </p:txEl>
                                          </p:spTgt>
                                        </p:tgtEl>
                                      </p:cBhvr>
                                    </p:animEffect>
                                    <p:anim calcmode="lin" valueType="num">
                                      <p:cBhvr>
                                        <p:cTn id="85" dur="1000"/>
                                        <p:tgtEl>
                                          <p:spTgt spid="12">
                                            <p:txEl>
                                              <p:pRg st="4" end="4"/>
                                            </p:txEl>
                                          </p:spTgt>
                                        </p:tgtEl>
                                        <p:attrNameLst>
                                          <p:attrName>ppt_x</p:attrName>
                                        </p:attrNameLst>
                                      </p:cBhvr>
                                      <p:tavLst>
                                        <p:tav tm="0">
                                          <p:val>
                                            <p:strVal val="ppt_x"/>
                                          </p:val>
                                        </p:tav>
                                        <p:tav tm="100000">
                                          <p:val>
                                            <p:strVal val="ppt_x"/>
                                          </p:val>
                                        </p:tav>
                                      </p:tavLst>
                                    </p:anim>
                                    <p:anim calcmode="lin" valueType="num">
                                      <p:cBhvr>
                                        <p:cTn id="86" dur="1000"/>
                                        <p:tgtEl>
                                          <p:spTgt spid="12">
                                            <p:txEl>
                                              <p:pRg st="4" end="4"/>
                                            </p:txEl>
                                          </p:spTgt>
                                        </p:tgtEl>
                                        <p:attrNameLst>
                                          <p:attrName>ppt_y</p:attrName>
                                        </p:attrNameLst>
                                      </p:cBhvr>
                                      <p:tavLst>
                                        <p:tav tm="0">
                                          <p:val>
                                            <p:strVal val="ppt_y"/>
                                          </p:val>
                                        </p:tav>
                                        <p:tav tm="100000">
                                          <p:val>
                                            <p:strVal val="ppt_y-.1"/>
                                          </p:val>
                                        </p:tav>
                                      </p:tavLst>
                                    </p:anim>
                                    <p:set>
                                      <p:cBhvr>
                                        <p:cTn id="87" dur="1" fill="hold">
                                          <p:stCondLst>
                                            <p:cond delay="999"/>
                                          </p:stCondLst>
                                        </p:cTn>
                                        <p:tgtEl>
                                          <p:spTgt spid="1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P spid="9" grpId="2"/>
      <p:bldP spid="10" grpId="0"/>
      <p:bldP spid="10" grpId="1"/>
      <p:bldP spid="10" grpId="2"/>
      <p:bldP spid="11" grpId="0"/>
      <p:bldP spid="11" grpId="1"/>
      <p:bldP spid="11"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90378E-14CC-4818-8405-0570432A0A4F}"/>
              </a:ext>
            </a:extLst>
          </p:cNvPr>
          <p:cNvSpPr/>
          <p:nvPr/>
        </p:nvSpPr>
        <p:spPr>
          <a:xfrm>
            <a:off x="3881291" y="3131255"/>
            <a:ext cx="442941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Academico" panose="02040603050705020304" pitchFamily="18" charset="0"/>
              </a:rPr>
              <a:t>Polyphinite 2</a:t>
            </a:r>
          </a:p>
        </p:txBody>
      </p:sp>
    </p:spTree>
    <p:extLst>
      <p:ext uri="{BB962C8B-B14F-4D97-AF65-F5344CB8AC3E}">
        <p14:creationId xmlns:p14="http://schemas.microsoft.com/office/powerpoint/2010/main" val="402535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3" presetClass="emph" presetSubtype="10" repeatCount="indefinite" fill="hold" grpId="1" nodeType="afterEffect">
                                  <p:stCondLst>
                                    <p:cond delay="0"/>
                                  </p:stCondLst>
                                  <p:endCondLst>
                                    <p:cond evt="onNext" delay="0">
                                      <p:tgtEl>
                                        <p:sldTgt/>
                                      </p:tgtEl>
                                    </p:cond>
                                  </p:endCondLst>
                                  <p:childTnLst>
                                    <p:animClr clrSpc="hsl" dir="ccw">
                                      <p:cBhvr override="childStyle">
                                        <p:cTn id="10" dur="20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9A6E-10DB-4298-9496-F9236039DCA1}"/>
              </a:ext>
            </a:extLst>
          </p:cNvPr>
          <p:cNvSpPr>
            <a:spLocks noGrp="1"/>
          </p:cNvSpPr>
          <p:nvPr>
            <p:ph type="ctrTitle"/>
          </p:nvPr>
        </p:nvSpPr>
        <p:spPr>
          <a:xfrm>
            <a:off x="1371600" y="2601797"/>
            <a:ext cx="5038627" cy="1026703"/>
          </a:xfrm>
        </p:spPr>
        <p:txBody>
          <a:bodyPr/>
          <a:lstStyle/>
          <a:p>
            <a:r>
              <a:rPr lang="en-US" dirty="0"/>
              <a:t>Polyphinite</a:t>
            </a:r>
          </a:p>
        </p:txBody>
      </p:sp>
      <p:sp>
        <p:nvSpPr>
          <p:cNvPr id="3" name="Subtitle 2">
            <a:extLst>
              <a:ext uri="{FF2B5EF4-FFF2-40B4-BE49-F238E27FC236}">
                <a16:creationId xmlns:a16="http://schemas.microsoft.com/office/drawing/2014/main" id="{71E639E5-57E8-4ABD-8921-9B5C06D6520A}"/>
              </a:ext>
            </a:extLst>
          </p:cNvPr>
          <p:cNvSpPr>
            <a:spLocks noGrp="1"/>
          </p:cNvSpPr>
          <p:nvPr>
            <p:ph type="subTitle" idx="1"/>
          </p:nvPr>
        </p:nvSpPr>
        <p:spPr>
          <a:xfrm>
            <a:off x="1371600" y="3632201"/>
            <a:ext cx="3935691" cy="685800"/>
          </a:xfrm>
        </p:spPr>
        <p:txBody>
          <a:bodyPr>
            <a:normAutofit fontScale="92500" lnSpcReduction="10000"/>
          </a:bodyPr>
          <a:lstStyle/>
          <a:p>
            <a:r>
              <a:rPr lang="en-US" dirty="0"/>
              <a:t>A new method of composition</a:t>
            </a:r>
          </a:p>
          <a:p>
            <a:r>
              <a:rPr lang="en-US" dirty="0"/>
              <a:t>for the 21</a:t>
            </a:r>
            <a:r>
              <a:rPr lang="en-US" baseline="30000" dirty="0"/>
              <a:t>st</a:t>
            </a:r>
            <a:r>
              <a:rPr lang="en-US" dirty="0"/>
              <a:t> century Composer.</a:t>
            </a:r>
          </a:p>
        </p:txBody>
      </p:sp>
      <p:sp>
        <p:nvSpPr>
          <p:cNvPr id="4" name="Subtitle 2">
            <a:extLst>
              <a:ext uri="{FF2B5EF4-FFF2-40B4-BE49-F238E27FC236}">
                <a16:creationId xmlns:a16="http://schemas.microsoft.com/office/drawing/2014/main" id="{223D58A2-A16D-4B4D-8992-4A08FE6B36BA}"/>
              </a:ext>
            </a:extLst>
          </p:cNvPr>
          <p:cNvSpPr txBox="1">
            <a:spLocks/>
          </p:cNvSpPr>
          <p:nvPr/>
        </p:nvSpPr>
        <p:spPr>
          <a:xfrm>
            <a:off x="8480983" y="1135669"/>
            <a:ext cx="3236536" cy="3726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References:</a:t>
            </a:r>
          </a:p>
          <a:p>
            <a:endParaRPr lang="en-US" dirty="0"/>
          </a:p>
        </p:txBody>
      </p:sp>
      <p:sp>
        <p:nvSpPr>
          <p:cNvPr id="5" name="Subtitle 2">
            <a:extLst>
              <a:ext uri="{FF2B5EF4-FFF2-40B4-BE49-F238E27FC236}">
                <a16:creationId xmlns:a16="http://schemas.microsoft.com/office/drawing/2014/main" id="{D9978B71-3BB7-4414-AF3E-B43B4A3083E2}"/>
              </a:ext>
            </a:extLst>
          </p:cNvPr>
          <p:cNvSpPr txBox="1">
            <a:spLocks/>
          </p:cNvSpPr>
          <p:nvPr/>
        </p:nvSpPr>
        <p:spPr>
          <a:xfrm>
            <a:off x="7136091" y="1608579"/>
            <a:ext cx="4581427" cy="44057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Kent Kennan, “Counterpoint” third ed.</a:t>
            </a:r>
          </a:p>
          <a:p>
            <a:r>
              <a:rPr lang="en-US" sz="1600" dirty="0"/>
              <a:t>Reginald Smith Brindle, “Serial Composition”</a:t>
            </a:r>
          </a:p>
          <a:p>
            <a:r>
              <a:rPr lang="en-US" sz="1600" dirty="0"/>
              <a:t>Bryan R. Simms, “Twentieth Century Music”</a:t>
            </a:r>
          </a:p>
          <a:p>
            <a:r>
              <a:rPr lang="en-US" sz="1600" dirty="0"/>
              <a:t>Elliot Carter, “String Quartet no. 2”</a:t>
            </a:r>
          </a:p>
          <a:p>
            <a:endParaRPr lang="en-US" sz="1600" dirty="0"/>
          </a:p>
          <a:p>
            <a:endParaRPr lang="en-US" sz="1600" dirty="0"/>
          </a:p>
        </p:txBody>
      </p:sp>
      <p:sp>
        <p:nvSpPr>
          <p:cNvPr id="6" name="TextBox 5">
            <a:extLst>
              <a:ext uri="{FF2B5EF4-FFF2-40B4-BE49-F238E27FC236}">
                <a16:creationId xmlns:a16="http://schemas.microsoft.com/office/drawing/2014/main" id="{5BAB397E-9F20-4B71-AD61-7FA0DB85BFB3}"/>
              </a:ext>
            </a:extLst>
          </p:cNvPr>
          <p:cNvSpPr txBox="1"/>
          <p:nvPr/>
        </p:nvSpPr>
        <p:spPr>
          <a:xfrm>
            <a:off x="1371600" y="4311925"/>
            <a:ext cx="4514377" cy="400110"/>
          </a:xfrm>
          <a:prstGeom prst="rect">
            <a:avLst/>
          </a:prstGeom>
          <a:noFill/>
        </p:spPr>
        <p:txBody>
          <a:bodyPr wrap="none" rtlCol="0">
            <a:spAutoFit/>
          </a:bodyPr>
          <a:lstStyle/>
          <a:p>
            <a:r>
              <a:rPr lang="en-US" sz="2000" dirty="0">
                <a:hlinkClick r:id="rId3"/>
              </a:rPr>
              <a:t>www.zachdaniels.com/polyphinite</a:t>
            </a:r>
            <a:endParaRPr lang="en-US" sz="2000" dirty="0"/>
          </a:p>
        </p:txBody>
      </p:sp>
    </p:spTree>
    <p:extLst>
      <p:ext uri="{BB962C8B-B14F-4D97-AF65-F5344CB8AC3E}">
        <p14:creationId xmlns:p14="http://schemas.microsoft.com/office/powerpoint/2010/main" val="39688526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3A09-4C75-47BC-AD68-ECA46F7B06A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9B265AB-9233-435D-9889-3F138043E9E8}"/>
              </a:ext>
            </a:extLst>
          </p:cNvPr>
          <p:cNvSpPr>
            <a:spLocks noGrp="1"/>
          </p:cNvSpPr>
          <p:nvPr>
            <p:ph idx="1"/>
          </p:nvPr>
        </p:nvSpPr>
        <p:spPr/>
        <p:txBody>
          <a:bodyPr/>
          <a:lstStyle/>
          <a:p>
            <a:r>
              <a:rPr lang="en-US" dirty="0"/>
              <a:t>First major piece after finishing my Masters Thesis, “Immortal”.</a:t>
            </a:r>
          </a:p>
          <a:p>
            <a:r>
              <a:rPr lang="en-US" dirty="0"/>
              <a:t>Tasked to write an unaccompanied solo using serial technique</a:t>
            </a:r>
          </a:p>
          <a:p>
            <a:r>
              <a:rPr lang="en-US" dirty="0"/>
              <a:t>I quickly settled on the &lt;014&gt; PC-set</a:t>
            </a:r>
          </a:p>
          <a:p>
            <a:endParaRPr lang="en-US" dirty="0"/>
          </a:p>
          <a:p>
            <a:endParaRPr lang="en-US" dirty="0"/>
          </a:p>
        </p:txBody>
      </p:sp>
    </p:spTree>
    <p:extLst>
      <p:ext uri="{BB962C8B-B14F-4D97-AF65-F5344CB8AC3E}">
        <p14:creationId xmlns:p14="http://schemas.microsoft.com/office/powerpoint/2010/main" val="14561620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2BB5E8-519E-49A5-9A1A-CF5430064F13}"/>
              </a:ext>
            </a:extLst>
          </p:cNvPr>
          <p:cNvPicPr>
            <a:picLocks noChangeAspect="1"/>
          </p:cNvPicPr>
          <p:nvPr/>
        </p:nvPicPr>
        <p:blipFill rotWithShape="1">
          <a:blip r:embed="rId3"/>
          <a:srcRect l="2575" t="38793" r="79307" b="42284"/>
          <a:stretch/>
        </p:blipFill>
        <p:spPr>
          <a:xfrm>
            <a:off x="4650164" y="2867375"/>
            <a:ext cx="1857080" cy="1293029"/>
          </a:xfrm>
          <a:prstGeom prst="rect">
            <a:avLst/>
          </a:prstGeom>
        </p:spPr>
      </p:pic>
      <p:pic>
        <p:nvPicPr>
          <p:cNvPr id="10" name="Picture 9">
            <a:extLst>
              <a:ext uri="{FF2B5EF4-FFF2-40B4-BE49-F238E27FC236}">
                <a16:creationId xmlns:a16="http://schemas.microsoft.com/office/drawing/2014/main" id="{6446B2DA-B23A-4E65-AA64-56828DBA42A3}"/>
              </a:ext>
            </a:extLst>
          </p:cNvPr>
          <p:cNvPicPr>
            <a:picLocks noChangeAspect="1"/>
          </p:cNvPicPr>
          <p:nvPr/>
        </p:nvPicPr>
        <p:blipFill rotWithShape="1">
          <a:blip r:embed="rId3"/>
          <a:srcRect l="19206" t="38793" r="64070" b="42284"/>
          <a:stretch/>
        </p:blipFill>
        <p:spPr>
          <a:xfrm>
            <a:off x="1597647" y="2867372"/>
            <a:ext cx="1714108" cy="1293029"/>
          </a:xfrm>
          <a:prstGeom prst="rect">
            <a:avLst/>
          </a:prstGeom>
        </p:spPr>
      </p:pic>
      <p:pic>
        <p:nvPicPr>
          <p:cNvPr id="11" name="Picture 10">
            <a:extLst>
              <a:ext uri="{FF2B5EF4-FFF2-40B4-BE49-F238E27FC236}">
                <a16:creationId xmlns:a16="http://schemas.microsoft.com/office/drawing/2014/main" id="{FB21ECC5-5125-4910-B0C2-EEF02C616FE5}"/>
              </a:ext>
            </a:extLst>
          </p:cNvPr>
          <p:cNvPicPr>
            <a:picLocks noChangeAspect="1"/>
          </p:cNvPicPr>
          <p:nvPr/>
        </p:nvPicPr>
        <p:blipFill rotWithShape="1">
          <a:blip r:embed="rId3"/>
          <a:srcRect l="35929" t="38793" r="50014" b="42284"/>
          <a:stretch/>
        </p:blipFill>
        <p:spPr>
          <a:xfrm>
            <a:off x="3209434" y="4160401"/>
            <a:ext cx="1440730" cy="1293029"/>
          </a:xfrm>
          <a:prstGeom prst="rect">
            <a:avLst/>
          </a:prstGeom>
        </p:spPr>
      </p:pic>
      <p:pic>
        <p:nvPicPr>
          <p:cNvPr id="12" name="Picture 11">
            <a:extLst>
              <a:ext uri="{FF2B5EF4-FFF2-40B4-BE49-F238E27FC236}">
                <a16:creationId xmlns:a16="http://schemas.microsoft.com/office/drawing/2014/main" id="{C3877315-61E9-487B-B225-D8EEBD390CE2}"/>
              </a:ext>
            </a:extLst>
          </p:cNvPr>
          <p:cNvPicPr>
            <a:picLocks noChangeAspect="1"/>
          </p:cNvPicPr>
          <p:nvPr/>
        </p:nvPicPr>
        <p:blipFill rotWithShape="1">
          <a:blip r:embed="rId3"/>
          <a:srcRect l="49986" t="38793" r="32815" b="42284"/>
          <a:stretch/>
        </p:blipFill>
        <p:spPr>
          <a:xfrm>
            <a:off x="7974487" y="2867375"/>
            <a:ext cx="1762812" cy="1293029"/>
          </a:xfrm>
          <a:prstGeom prst="rect">
            <a:avLst/>
          </a:prstGeom>
        </p:spPr>
      </p:pic>
      <p:pic>
        <p:nvPicPr>
          <p:cNvPr id="13" name="Picture 12">
            <a:extLst>
              <a:ext uri="{FF2B5EF4-FFF2-40B4-BE49-F238E27FC236}">
                <a16:creationId xmlns:a16="http://schemas.microsoft.com/office/drawing/2014/main" id="{9B262BD2-A451-49EF-A623-B149621C8750}"/>
              </a:ext>
            </a:extLst>
          </p:cNvPr>
          <p:cNvPicPr>
            <a:picLocks noChangeAspect="1"/>
          </p:cNvPicPr>
          <p:nvPr/>
        </p:nvPicPr>
        <p:blipFill rotWithShape="1">
          <a:blip r:embed="rId3"/>
          <a:srcRect l="68089" t="38793" r="16014" b="42284"/>
          <a:stretch/>
        </p:blipFill>
        <p:spPr>
          <a:xfrm>
            <a:off x="6440668" y="4160402"/>
            <a:ext cx="1629266" cy="1293029"/>
          </a:xfrm>
          <a:prstGeom prst="rect">
            <a:avLst/>
          </a:prstGeom>
        </p:spPr>
      </p:pic>
      <p:pic>
        <p:nvPicPr>
          <p:cNvPr id="14" name="Picture 13">
            <a:extLst>
              <a:ext uri="{FF2B5EF4-FFF2-40B4-BE49-F238E27FC236}">
                <a16:creationId xmlns:a16="http://schemas.microsoft.com/office/drawing/2014/main" id="{26F375D5-2D1D-4967-B77F-977468E58F4B}"/>
              </a:ext>
            </a:extLst>
          </p:cNvPr>
          <p:cNvPicPr>
            <a:picLocks noChangeAspect="1"/>
          </p:cNvPicPr>
          <p:nvPr/>
        </p:nvPicPr>
        <p:blipFill rotWithShape="1">
          <a:blip r:embed="rId3"/>
          <a:srcRect l="83985" t="38793" r="1748" b="42284"/>
          <a:stretch/>
        </p:blipFill>
        <p:spPr>
          <a:xfrm>
            <a:off x="9737299" y="4160403"/>
            <a:ext cx="1462333" cy="1293029"/>
          </a:xfrm>
          <a:prstGeom prst="rect">
            <a:avLst/>
          </a:prstGeom>
        </p:spPr>
      </p:pic>
    </p:spTree>
    <p:extLst>
      <p:ext uri="{BB962C8B-B14F-4D97-AF65-F5344CB8AC3E}">
        <p14:creationId xmlns:p14="http://schemas.microsoft.com/office/powerpoint/2010/main" val="5881757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3A09-4C75-47BC-AD68-ECA46F7B06A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9B265AB-9233-435D-9889-3F138043E9E8}"/>
              </a:ext>
            </a:extLst>
          </p:cNvPr>
          <p:cNvSpPr>
            <a:spLocks noGrp="1"/>
          </p:cNvSpPr>
          <p:nvPr>
            <p:ph idx="1"/>
          </p:nvPr>
        </p:nvSpPr>
        <p:spPr/>
        <p:txBody>
          <a:bodyPr/>
          <a:lstStyle/>
          <a:p>
            <a:r>
              <a:rPr lang="en-US" dirty="0"/>
              <a:t>First major piece after finishing my Masters Thesis, “Immortal”</a:t>
            </a:r>
          </a:p>
          <a:p>
            <a:r>
              <a:rPr lang="en-US" dirty="0"/>
              <a:t>Tasked to write an unaccompanied solo using serial technique</a:t>
            </a:r>
          </a:p>
          <a:p>
            <a:r>
              <a:rPr lang="en-US" dirty="0"/>
              <a:t>I quickly settled on the &lt;014&gt; PC-set</a:t>
            </a:r>
          </a:p>
          <a:p>
            <a:r>
              <a:rPr lang="en-US" dirty="0"/>
              <a:t>Struggled to finalize what instrument it was for.</a:t>
            </a:r>
          </a:p>
          <a:p>
            <a:endParaRPr lang="en-US" dirty="0"/>
          </a:p>
          <a:p>
            <a:endParaRPr lang="en-US" dirty="0"/>
          </a:p>
        </p:txBody>
      </p:sp>
    </p:spTree>
    <p:extLst>
      <p:ext uri="{BB962C8B-B14F-4D97-AF65-F5344CB8AC3E}">
        <p14:creationId xmlns:p14="http://schemas.microsoft.com/office/powerpoint/2010/main" val="12108150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2FCD6D3-B490-4B2E-A388-535CABD99DDA}"/>
              </a:ext>
            </a:extLst>
          </p:cNvPr>
          <p:cNvSpPr txBox="1"/>
          <p:nvPr/>
        </p:nvSpPr>
        <p:spPr>
          <a:xfrm>
            <a:off x="0" y="10122794"/>
            <a:ext cx="9603527" cy="230832"/>
          </a:xfrm>
          <a:prstGeom prst="rect">
            <a:avLst/>
          </a:prstGeom>
          <a:noFill/>
        </p:spPr>
        <p:txBody>
          <a:bodyPr wrap="square" rtlCol="0">
            <a:spAutoFit/>
          </a:bodyPr>
          <a:lstStyle/>
          <a:p>
            <a:r>
              <a:rPr lang="en-US" sz="900">
                <a:hlinkClick r:id="rId3" tooltip="https://wmsbegband09.wikispaces.com/JoseE"/>
              </a:rPr>
              <a:t>This Photo</a:t>
            </a:r>
            <a:r>
              <a:rPr lang="en-US" sz="900"/>
              <a:t> by Unknown Author is licensed under </a:t>
            </a:r>
            <a:r>
              <a:rPr lang="en-US" sz="900">
                <a:hlinkClick r:id="rId4" tooltip="https://creativecommons.org/licenses/by-sa/3.0/"/>
              </a:rPr>
              <a:t>CC BY-SA</a:t>
            </a:r>
            <a:endParaRPr lang="en-US" sz="900"/>
          </a:p>
        </p:txBody>
      </p:sp>
      <p:pic>
        <p:nvPicPr>
          <p:cNvPr id="15" name="Picture 14">
            <a:extLst>
              <a:ext uri="{FF2B5EF4-FFF2-40B4-BE49-F238E27FC236}">
                <a16:creationId xmlns:a16="http://schemas.microsoft.com/office/drawing/2014/main" id="{0768FD12-AC8C-45B5-8041-44ABF57D6558}"/>
              </a:ext>
            </a:extLst>
          </p:cNvPr>
          <p:cNvPicPr>
            <a:picLocks noChangeAspect="1"/>
          </p:cNvPicPr>
          <p:nvPr/>
        </p:nvPicPr>
        <p:blipFill>
          <a:blip r:embed="rId5"/>
          <a:stretch>
            <a:fillRect/>
          </a:stretch>
        </p:blipFill>
        <p:spPr>
          <a:xfrm rot="21028484">
            <a:off x="8420701" y="580576"/>
            <a:ext cx="3048000" cy="2495550"/>
          </a:xfrm>
          <a:prstGeom prst="rect">
            <a:avLst/>
          </a:prstGeom>
        </p:spPr>
      </p:pic>
      <p:pic>
        <p:nvPicPr>
          <p:cNvPr id="17" name="Picture 16">
            <a:extLst>
              <a:ext uri="{FF2B5EF4-FFF2-40B4-BE49-F238E27FC236}">
                <a16:creationId xmlns:a16="http://schemas.microsoft.com/office/drawing/2014/main" id="{39873DE0-F053-484D-AD0A-02F119CDAC7D}"/>
              </a:ext>
            </a:extLst>
          </p:cNvPr>
          <p:cNvPicPr>
            <a:picLocks noChangeAspect="1"/>
          </p:cNvPicPr>
          <p:nvPr/>
        </p:nvPicPr>
        <p:blipFill>
          <a:blip r:embed="rId6"/>
          <a:stretch>
            <a:fillRect/>
          </a:stretch>
        </p:blipFill>
        <p:spPr>
          <a:xfrm>
            <a:off x="-2073406" y="-858186"/>
            <a:ext cx="4146812" cy="2624333"/>
          </a:xfrm>
          <a:prstGeom prst="rect">
            <a:avLst/>
          </a:prstGeom>
        </p:spPr>
      </p:pic>
      <p:pic>
        <p:nvPicPr>
          <p:cNvPr id="19" name="Picture 18">
            <a:extLst>
              <a:ext uri="{FF2B5EF4-FFF2-40B4-BE49-F238E27FC236}">
                <a16:creationId xmlns:a16="http://schemas.microsoft.com/office/drawing/2014/main" id="{3FF17B61-2D4A-4743-9455-288A03491698}"/>
              </a:ext>
            </a:extLst>
          </p:cNvPr>
          <p:cNvPicPr>
            <a:picLocks noChangeAspect="1"/>
          </p:cNvPicPr>
          <p:nvPr/>
        </p:nvPicPr>
        <p:blipFill>
          <a:blip r:embed="rId7"/>
          <a:stretch>
            <a:fillRect/>
          </a:stretch>
        </p:blipFill>
        <p:spPr>
          <a:xfrm rot="2359278">
            <a:off x="-584409" y="5031933"/>
            <a:ext cx="2567320" cy="2510625"/>
          </a:xfrm>
          <a:prstGeom prst="rect">
            <a:avLst/>
          </a:prstGeom>
        </p:spPr>
      </p:pic>
      <p:pic>
        <p:nvPicPr>
          <p:cNvPr id="21" name="Picture 20">
            <a:extLst>
              <a:ext uri="{FF2B5EF4-FFF2-40B4-BE49-F238E27FC236}">
                <a16:creationId xmlns:a16="http://schemas.microsoft.com/office/drawing/2014/main" id="{2548B722-B9F9-40DF-91E7-20CE31FECD4F}"/>
              </a:ext>
            </a:extLst>
          </p:cNvPr>
          <p:cNvPicPr>
            <a:picLocks noChangeAspect="1"/>
          </p:cNvPicPr>
          <p:nvPr/>
        </p:nvPicPr>
        <p:blipFill>
          <a:blip r:embed="rId8"/>
          <a:stretch>
            <a:fillRect/>
          </a:stretch>
        </p:blipFill>
        <p:spPr>
          <a:xfrm>
            <a:off x="1891985" y="1790639"/>
            <a:ext cx="1191528" cy="2364143"/>
          </a:xfrm>
          <a:prstGeom prst="rect">
            <a:avLst/>
          </a:prstGeom>
        </p:spPr>
      </p:pic>
      <p:pic>
        <p:nvPicPr>
          <p:cNvPr id="24" name="Picture 23">
            <a:extLst>
              <a:ext uri="{FF2B5EF4-FFF2-40B4-BE49-F238E27FC236}">
                <a16:creationId xmlns:a16="http://schemas.microsoft.com/office/drawing/2014/main" id="{56E67EB8-0185-4363-BB3B-1A5BD4D9BB3A}"/>
              </a:ext>
            </a:extLst>
          </p:cNvPr>
          <p:cNvPicPr>
            <a:picLocks noChangeAspect="1"/>
          </p:cNvPicPr>
          <p:nvPr/>
        </p:nvPicPr>
        <p:blipFill>
          <a:blip r:embed="rId9"/>
          <a:stretch>
            <a:fillRect/>
          </a:stretch>
        </p:blipFill>
        <p:spPr>
          <a:xfrm rot="20951082">
            <a:off x="8451801" y="3510392"/>
            <a:ext cx="3274277" cy="3274277"/>
          </a:xfrm>
          <a:prstGeom prst="rect">
            <a:avLst/>
          </a:prstGeom>
        </p:spPr>
      </p:pic>
      <p:pic>
        <p:nvPicPr>
          <p:cNvPr id="26" name="Picture 25">
            <a:extLst>
              <a:ext uri="{FF2B5EF4-FFF2-40B4-BE49-F238E27FC236}">
                <a16:creationId xmlns:a16="http://schemas.microsoft.com/office/drawing/2014/main" id="{34D58E2F-0DE8-4724-991D-9682404B51C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989571" y="1008350"/>
            <a:ext cx="2212857" cy="4447843"/>
          </a:xfrm>
          <a:prstGeom prst="rect">
            <a:avLst/>
          </a:prstGeom>
        </p:spPr>
      </p:pic>
    </p:spTree>
    <p:extLst>
      <p:ext uri="{BB962C8B-B14F-4D97-AF65-F5344CB8AC3E}">
        <p14:creationId xmlns:p14="http://schemas.microsoft.com/office/powerpoint/2010/main" val="33891533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12" accel="10000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2000" fill="hold"/>
                                        <p:tgtEl>
                                          <p:spTgt spid="19"/>
                                        </p:tgtEl>
                                        <p:attrNameLst>
                                          <p:attrName>ppt_x</p:attrName>
                                        </p:attrNameLst>
                                      </p:cBhvr>
                                      <p:tavLst>
                                        <p:tav tm="0">
                                          <p:val>
                                            <p:strVal val="0-#ppt_w/2"/>
                                          </p:val>
                                        </p:tav>
                                        <p:tav tm="100000">
                                          <p:val>
                                            <p:strVal val="#ppt_x"/>
                                          </p:val>
                                        </p:tav>
                                      </p:tavLst>
                                    </p:anim>
                                    <p:anim calcmode="lin" valueType="num">
                                      <p:cBhvr additive="base">
                                        <p:cTn id="31"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xit" presetSubtype="8" fill="hold" nodeType="clickEffect">
                                  <p:stCondLst>
                                    <p:cond delay="0"/>
                                  </p:stCondLst>
                                  <p:childTnLst>
                                    <p:animEffect transition="out" filter="wipe(left)">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22" presetClass="exit" presetSubtype="8" fill="hold" nodeType="withEffect">
                                  <p:stCondLst>
                                    <p:cond delay="0"/>
                                  </p:stCondLst>
                                  <p:childTnLst>
                                    <p:animEffect transition="out" filter="wipe(left)">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22" presetClass="exit" presetSubtype="8" fill="hold" nodeType="withEffect">
                                  <p:stCondLst>
                                    <p:cond delay="0"/>
                                  </p:stCondLst>
                                  <p:childTnLst>
                                    <p:animEffect transition="out" filter="wipe(left)">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22" presetClass="exit" presetSubtype="8" fill="hold" nodeType="withEffect">
                                  <p:stCondLst>
                                    <p:cond delay="0"/>
                                  </p:stCondLst>
                                  <p:childTnLst>
                                    <p:animEffect transition="out" filter="wipe(left)">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par>
                                <p:cTn id="46" presetID="22" presetClass="exit" presetSubtype="8" fill="hold" nodeType="withEffect">
                                  <p:stCondLst>
                                    <p:cond delay="0"/>
                                  </p:stCondLst>
                                  <p:childTnLst>
                                    <p:animEffect transition="out" filter="wipe(left)">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3A09-4C75-47BC-AD68-ECA46F7B06A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9B265AB-9233-435D-9889-3F138043E9E8}"/>
              </a:ext>
            </a:extLst>
          </p:cNvPr>
          <p:cNvSpPr>
            <a:spLocks noGrp="1"/>
          </p:cNvSpPr>
          <p:nvPr>
            <p:ph idx="1"/>
          </p:nvPr>
        </p:nvSpPr>
        <p:spPr/>
        <p:txBody>
          <a:bodyPr/>
          <a:lstStyle/>
          <a:p>
            <a:r>
              <a:rPr lang="en-US" dirty="0"/>
              <a:t>First major piece after finishing my Masters Thesis, “Immortal”</a:t>
            </a:r>
          </a:p>
          <a:p>
            <a:r>
              <a:rPr lang="en-US" dirty="0"/>
              <a:t>Tasked to write an unaccompanied solo using serial technique</a:t>
            </a:r>
          </a:p>
          <a:p>
            <a:r>
              <a:rPr lang="en-US" dirty="0"/>
              <a:t>I quickly settled on the &lt;014&gt; Pitch-class set</a:t>
            </a:r>
          </a:p>
          <a:p>
            <a:r>
              <a:rPr lang="en-US" dirty="0"/>
              <a:t>Settled on Cello</a:t>
            </a:r>
          </a:p>
          <a:p>
            <a:r>
              <a:rPr lang="en-US" dirty="0"/>
              <a:t>Conceived as the first solo work in what I was initially conceiving as a set of unaccompanied solo works.</a:t>
            </a:r>
          </a:p>
          <a:p>
            <a:endParaRPr lang="en-US" dirty="0"/>
          </a:p>
          <a:p>
            <a:endParaRPr lang="en-US" dirty="0"/>
          </a:p>
        </p:txBody>
      </p:sp>
    </p:spTree>
    <p:extLst>
      <p:ext uri="{BB962C8B-B14F-4D97-AF65-F5344CB8AC3E}">
        <p14:creationId xmlns:p14="http://schemas.microsoft.com/office/powerpoint/2010/main" val="19763620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964A-67F2-4515-B356-6495964A082A}"/>
              </a:ext>
            </a:extLst>
          </p:cNvPr>
          <p:cNvSpPr>
            <a:spLocks noGrp="1"/>
          </p:cNvSpPr>
          <p:nvPr>
            <p:ph type="title"/>
          </p:nvPr>
        </p:nvSpPr>
        <p:spPr>
          <a:xfrm>
            <a:off x="693683" y="764372"/>
            <a:ext cx="10812517" cy="5252799"/>
          </a:xfrm>
        </p:spPr>
        <p:txBody>
          <a:bodyPr/>
          <a:lstStyle/>
          <a:p>
            <a:pPr algn="ctr"/>
            <a:r>
              <a:rPr lang="en-US" dirty="0"/>
              <a:t>Polyphinite 1, No. 1</a:t>
            </a:r>
            <a:br>
              <a:rPr lang="en-US" dirty="0"/>
            </a:br>
            <a:r>
              <a:rPr lang="en-US" dirty="0"/>
              <a:t>For Solo Cello</a:t>
            </a:r>
          </a:p>
        </p:txBody>
      </p:sp>
    </p:spTree>
    <p:extLst>
      <p:ext uri="{BB962C8B-B14F-4D97-AF65-F5344CB8AC3E}">
        <p14:creationId xmlns:p14="http://schemas.microsoft.com/office/powerpoint/2010/main" val="1011452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2961</TotalTime>
  <Words>4570</Words>
  <Application>Microsoft Office PowerPoint</Application>
  <PresentationFormat>Widescreen</PresentationFormat>
  <Paragraphs>423</Paragraphs>
  <Slides>31</Slides>
  <Notes>31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Academico</vt:lpstr>
      <vt:lpstr>Arial</vt:lpstr>
      <vt:lpstr>Calibri</vt:lpstr>
      <vt:lpstr>Century Gothic</vt:lpstr>
      <vt:lpstr>Vapor Trail</vt:lpstr>
      <vt:lpstr>Polyphinite</vt:lpstr>
      <vt:lpstr>Compositional methods</vt:lpstr>
      <vt:lpstr>What is Polyphinite?</vt:lpstr>
      <vt:lpstr>Background</vt:lpstr>
      <vt:lpstr>PowerPoint Presentation</vt:lpstr>
      <vt:lpstr>Background</vt:lpstr>
      <vt:lpstr>PowerPoint Presentation</vt:lpstr>
      <vt:lpstr>Background</vt:lpstr>
      <vt:lpstr>Polyphinite 1, No. 1 For Solo Cello</vt:lpstr>
      <vt:lpstr>PowerPoint Presentation</vt:lpstr>
      <vt:lpstr>PowerPoint Presentation</vt:lpstr>
      <vt:lpstr>PowerPoint Presentation</vt:lpstr>
      <vt:lpstr>Polyphinite 1, No. 2 For Solo Flute</vt:lpstr>
      <vt:lpstr>PowerPoint Presentation</vt:lpstr>
      <vt:lpstr>PowerPoint Presentation</vt:lpstr>
      <vt:lpstr>PowerPoint Presentation</vt:lpstr>
      <vt:lpstr>PowerPoint Presentation</vt:lpstr>
      <vt:lpstr>PowerPoint Presentation</vt:lpstr>
      <vt:lpstr>PowerPoint Presentation</vt:lpstr>
      <vt:lpstr>Rules for Polyphinite</vt:lpstr>
      <vt:lpstr>Polyphinite 1, No. 5 for Flute and cello</vt:lpstr>
      <vt:lpstr>Where is Improvement Needed?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Polyphinite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Polyphinite</dc:title>
  <dc:creator>Zach Daniels</dc:creator>
  <cp:lastModifiedBy>Zach Daniels</cp:lastModifiedBy>
  <cp:revision>8</cp:revision>
  <dcterms:created xsi:type="dcterms:W3CDTF">2018-03-08T18:56:27Z</dcterms:created>
  <dcterms:modified xsi:type="dcterms:W3CDTF">2018-03-31T00:42:57Z</dcterms:modified>
</cp:coreProperties>
</file>